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7" r:id="rId3"/>
    <p:sldId id="259" r:id="rId4"/>
    <p:sldId id="263" r:id="rId5"/>
    <p:sldId id="264" r:id="rId6"/>
    <p:sldId id="276" r:id="rId7"/>
    <p:sldId id="278" r:id="rId8"/>
    <p:sldId id="284" r:id="rId9"/>
    <p:sldId id="281" r:id="rId10"/>
    <p:sldId id="291" r:id="rId11"/>
    <p:sldId id="282" r:id="rId12"/>
    <p:sldId id="292" r:id="rId13"/>
    <p:sldId id="267" r:id="rId14"/>
    <p:sldId id="286" r:id="rId15"/>
    <p:sldId id="285" r:id="rId16"/>
    <p:sldId id="288" r:id="rId17"/>
    <p:sldId id="268" r:id="rId18"/>
    <p:sldId id="269" r:id="rId19"/>
    <p:sldId id="270" r:id="rId20"/>
    <p:sldId id="289" r:id="rId21"/>
    <p:sldId id="290" r:id="rId22"/>
    <p:sldId id="271" r:id="rId23"/>
    <p:sldId id="293" r:id="rId24"/>
    <p:sldId id="273" r:id="rId25"/>
    <p:sldId id="274" r:id="rId26"/>
    <p:sldId id="295" r:id="rId27"/>
    <p:sldId id="294" r:id="rId28"/>
    <p:sldId id="298" r:id="rId29"/>
    <p:sldId id="296" r:id="rId30"/>
    <p:sldId id="297" r:id="rId31"/>
  </p:sldIdLst>
  <p:sldSz cx="9144000" cy="6858000" type="screen4x3"/>
  <p:notesSz cx="6797675" cy="992822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3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F334AD2-98FA-4347-85B9-2F396732BD7C}" type="datetimeFigureOut">
              <a:rPr lang="hr-HR" smtClean="0"/>
              <a:t>22.1.2019.</a:t>
            </a:fld>
            <a:endParaRPr lang="hr-HR"/>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DCFB723-870F-477D-8E38-AB4E99C848E0}" type="slidenum">
              <a:rPr lang="hr-HR" smtClean="0"/>
              <a:t>‹#›</a:t>
            </a:fld>
            <a:endParaRPr lang="hr-HR"/>
          </a:p>
        </p:txBody>
      </p:sp>
    </p:spTree>
    <p:extLst>
      <p:ext uri="{BB962C8B-B14F-4D97-AF65-F5344CB8AC3E}">
        <p14:creationId xmlns:p14="http://schemas.microsoft.com/office/powerpoint/2010/main" val="211725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2DCFB723-870F-477D-8E38-AB4E99C848E0}" type="slidenum">
              <a:rPr lang="hr-HR" smtClean="0"/>
              <a:t>14</a:t>
            </a:fld>
            <a:endParaRPr lang="hr-HR"/>
          </a:p>
        </p:txBody>
      </p:sp>
    </p:spTree>
    <p:extLst>
      <p:ext uri="{BB962C8B-B14F-4D97-AF65-F5344CB8AC3E}">
        <p14:creationId xmlns:p14="http://schemas.microsoft.com/office/powerpoint/2010/main" val="1376475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422030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C5C9B-90F0-42D8-83DD-8D48841F3FE7}" type="datetimeFigureOut">
              <a:rPr lang="hr-HR" smtClean="0"/>
              <a:t>22.1.2019.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268506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335552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8260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2590246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13222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132572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2141910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327284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14688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15990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7C5C9B-90F0-42D8-83DD-8D48841F3FE7}" type="datetimeFigureOut">
              <a:rPr lang="hr-HR" smtClean="0"/>
              <a:t>22.1.2019.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172882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7C5C9B-90F0-42D8-83DD-8D48841F3FE7}" type="datetimeFigureOut">
              <a:rPr lang="hr-HR" smtClean="0"/>
              <a:t>22.1.2019.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38216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3"/>
          <p:cNvSpPr>
            <a:spLocks noGrp="1"/>
          </p:cNvSpPr>
          <p:nvPr>
            <p:ph type="ftr" sz="quarter" idx="11"/>
          </p:nvPr>
        </p:nvSpPr>
        <p:spPr/>
        <p:txBody>
          <a:bodyPr/>
          <a:lstStyle/>
          <a:p>
            <a:endParaRPr lang="hr-HR"/>
          </a:p>
        </p:txBody>
      </p:sp>
      <p:sp>
        <p:nvSpPr>
          <p:cNvPr id="6" name="Slide Number Placeholder 4"/>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319723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2"/>
          <p:cNvSpPr>
            <a:spLocks noGrp="1"/>
          </p:cNvSpPr>
          <p:nvPr>
            <p:ph type="ftr" sz="quarter" idx="11"/>
          </p:nvPr>
        </p:nvSpPr>
        <p:spPr/>
        <p:txBody>
          <a:bodyPr/>
          <a:lstStyle/>
          <a:p>
            <a:endParaRPr lang="hr-HR"/>
          </a:p>
        </p:txBody>
      </p:sp>
      <p:sp>
        <p:nvSpPr>
          <p:cNvPr id="6" name="Slide Number Placeholder 3"/>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334382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B7C5C9B-90F0-42D8-83DD-8D48841F3FE7}" type="datetimeFigureOut">
              <a:rPr lang="hr-HR" smtClean="0"/>
              <a:t>22.1.2019.</a:t>
            </a:fld>
            <a:endParaRPr lang="hr-HR"/>
          </a:p>
        </p:txBody>
      </p:sp>
      <p:sp>
        <p:nvSpPr>
          <p:cNvPr id="5" name="Footer Placeholder 5"/>
          <p:cNvSpPr>
            <a:spLocks noGrp="1"/>
          </p:cNvSpPr>
          <p:nvPr>
            <p:ph type="ftr" sz="quarter" idx="11"/>
          </p:nvPr>
        </p:nvSpPr>
        <p:spPr/>
        <p:txBody>
          <a:bodyPr/>
          <a:lstStyle/>
          <a:p>
            <a:endParaRPr lang="hr-HR"/>
          </a:p>
        </p:txBody>
      </p:sp>
      <p:sp>
        <p:nvSpPr>
          <p:cNvPr id="6" name="Slide Number Placeholder 6"/>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242274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C5C9B-90F0-42D8-83DD-8D48841F3FE7}" type="datetimeFigureOut">
              <a:rPr lang="hr-HR" smtClean="0"/>
              <a:t>22.1.2019.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7102B6A-A5C8-4044-AB85-D365BB13A4D8}" type="slidenum">
              <a:rPr lang="hr-HR" smtClean="0"/>
              <a:t>‹#›</a:t>
            </a:fld>
            <a:endParaRPr lang="hr-HR"/>
          </a:p>
        </p:txBody>
      </p:sp>
    </p:spTree>
    <p:extLst>
      <p:ext uri="{BB962C8B-B14F-4D97-AF65-F5344CB8AC3E}">
        <p14:creationId xmlns:p14="http://schemas.microsoft.com/office/powerpoint/2010/main" val="37807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7C5C9B-90F0-42D8-83DD-8D48841F3FE7}" type="datetimeFigureOut">
              <a:rPr lang="hr-HR" smtClean="0"/>
              <a:t>22.1.2019.</a:t>
            </a:fld>
            <a:endParaRPr lang="hr-H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r-H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7102B6A-A5C8-4044-AB85-D365BB13A4D8}" type="slidenum">
              <a:rPr lang="hr-HR" smtClean="0"/>
              <a:t>‹#›</a:t>
            </a:fld>
            <a:endParaRPr lang="hr-HR"/>
          </a:p>
        </p:txBody>
      </p:sp>
    </p:spTree>
    <p:extLst>
      <p:ext uri="{BB962C8B-B14F-4D97-AF65-F5344CB8AC3E}">
        <p14:creationId xmlns:p14="http://schemas.microsoft.com/office/powerpoint/2010/main" val="186186183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0.xml"/><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www.hvidra.hr/" TargetMode="External"/><Relationship Id="rId4" Type="http://schemas.openxmlformats.org/officeDocument/2006/relationships/hyperlink" Target="mailto:hvidra.rh@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418" y="1245682"/>
            <a:ext cx="6782131" cy="1357018"/>
          </a:xfrm>
        </p:spPr>
        <p:txBody>
          <a:bodyPr>
            <a:normAutofit fontScale="90000"/>
          </a:bodyPr>
          <a:lstStyle/>
          <a:p>
            <a:pPr algn="ctr"/>
            <a:r>
              <a:rPr lang="hr-HR" sz="2800" b="1" dirty="0" smtClean="0">
                <a:solidFill>
                  <a:schemeClr val="accent2">
                    <a:lumMod val="60000"/>
                    <a:lumOff val="40000"/>
                  </a:schemeClr>
                </a:solidFill>
              </a:rPr>
              <a:t>     </a:t>
            </a:r>
            <a:br>
              <a:rPr lang="hr-HR" sz="2800" b="1" dirty="0" smtClean="0">
                <a:solidFill>
                  <a:schemeClr val="accent2">
                    <a:lumMod val="60000"/>
                    <a:lumOff val="40000"/>
                  </a:schemeClr>
                </a:solidFill>
              </a:rPr>
            </a:br>
            <a:r>
              <a:rPr lang="hr-HR" sz="2800" b="1" dirty="0">
                <a:solidFill>
                  <a:schemeClr val="accent2">
                    <a:lumMod val="60000"/>
                    <a:lumOff val="40000"/>
                  </a:schemeClr>
                </a:solidFill>
              </a:rPr>
              <a:t/>
            </a:r>
            <a:br>
              <a:rPr lang="hr-HR" sz="2800" b="1" dirty="0">
                <a:solidFill>
                  <a:schemeClr val="accent2">
                    <a:lumMod val="60000"/>
                    <a:lumOff val="40000"/>
                  </a:schemeClr>
                </a:solidFill>
              </a:rPr>
            </a:br>
            <a:r>
              <a:rPr lang="hr-HR" sz="2800" b="1" dirty="0" smtClean="0">
                <a:solidFill>
                  <a:schemeClr val="accent2">
                    <a:lumMod val="60000"/>
                    <a:lumOff val="40000"/>
                  </a:schemeClr>
                </a:solidFill>
              </a:rPr>
              <a:t/>
            </a:r>
            <a:br>
              <a:rPr lang="hr-HR" sz="2800" b="1" dirty="0" smtClean="0">
                <a:solidFill>
                  <a:schemeClr val="accent2">
                    <a:lumMod val="60000"/>
                    <a:lumOff val="40000"/>
                  </a:schemeClr>
                </a:solidFill>
              </a:rPr>
            </a:br>
            <a:r>
              <a:rPr lang="hr-HR" sz="2800" b="1" dirty="0">
                <a:solidFill>
                  <a:schemeClr val="accent2">
                    <a:lumMod val="60000"/>
                    <a:lumOff val="40000"/>
                  </a:schemeClr>
                </a:solidFill>
              </a:rPr>
              <a:t/>
            </a:r>
            <a:br>
              <a:rPr lang="hr-HR" sz="2800" b="1" dirty="0">
                <a:solidFill>
                  <a:schemeClr val="accent2">
                    <a:lumMod val="60000"/>
                    <a:lumOff val="40000"/>
                  </a:schemeClr>
                </a:solidFill>
              </a:rPr>
            </a:br>
            <a:r>
              <a:rPr lang="hr-HR" sz="2800" b="1" dirty="0" smtClean="0">
                <a:solidFill>
                  <a:schemeClr val="accent2">
                    <a:lumMod val="60000"/>
                    <a:lumOff val="40000"/>
                  </a:schemeClr>
                </a:solidFill>
              </a:rPr>
              <a:t/>
            </a:r>
            <a:br>
              <a:rPr lang="hr-HR" sz="2800" b="1" dirty="0" smtClean="0">
                <a:solidFill>
                  <a:schemeClr val="accent2">
                    <a:lumMod val="60000"/>
                    <a:lumOff val="40000"/>
                  </a:schemeClr>
                </a:solidFill>
              </a:rPr>
            </a:br>
            <a:r>
              <a:rPr lang="hr-HR" sz="2800" b="1" dirty="0">
                <a:solidFill>
                  <a:schemeClr val="accent2">
                    <a:lumMod val="60000"/>
                    <a:lumOff val="40000"/>
                  </a:schemeClr>
                </a:solidFill>
              </a:rPr>
              <a:t> </a:t>
            </a:r>
            <a:r>
              <a:rPr lang="hr-HR" sz="2800" b="1" dirty="0" smtClean="0">
                <a:solidFill>
                  <a:schemeClr val="accent2">
                    <a:lumMod val="60000"/>
                    <a:lumOff val="40000"/>
                  </a:schemeClr>
                </a:solidFill>
              </a:rPr>
              <a:t>  </a:t>
            </a:r>
            <a:br>
              <a:rPr lang="hr-HR" sz="2800" b="1" dirty="0" smtClean="0">
                <a:solidFill>
                  <a:schemeClr val="accent2">
                    <a:lumMod val="60000"/>
                    <a:lumOff val="40000"/>
                  </a:schemeClr>
                </a:solidFill>
              </a:rPr>
            </a:br>
            <a:r>
              <a:rPr lang="hr-HR" sz="2800" b="1" dirty="0">
                <a:solidFill>
                  <a:schemeClr val="accent2">
                    <a:lumMod val="60000"/>
                    <a:lumOff val="40000"/>
                  </a:schemeClr>
                </a:solidFill>
              </a:rPr>
              <a:t/>
            </a:r>
            <a:br>
              <a:rPr lang="hr-HR" sz="2800" b="1" dirty="0">
                <a:solidFill>
                  <a:schemeClr val="accent2">
                    <a:lumMod val="60000"/>
                    <a:lumOff val="40000"/>
                  </a:schemeClr>
                </a:solidFill>
              </a:rPr>
            </a:br>
            <a:r>
              <a:rPr lang="hr-HR" sz="2800" b="1" dirty="0" smtClean="0">
                <a:solidFill>
                  <a:schemeClr val="accent2">
                    <a:lumMod val="60000"/>
                    <a:lumOff val="40000"/>
                  </a:schemeClr>
                </a:solidFill>
              </a:rPr>
              <a:t/>
            </a:r>
            <a:br>
              <a:rPr lang="hr-HR" sz="2800" b="1" dirty="0" smtClean="0">
                <a:solidFill>
                  <a:schemeClr val="accent2">
                    <a:lumMod val="60000"/>
                    <a:lumOff val="40000"/>
                  </a:schemeClr>
                </a:solidFill>
              </a:rPr>
            </a:br>
            <a:r>
              <a:rPr lang="hr-HR" sz="2800" b="1" dirty="0">
                <a:solidFill>
                  <a:schemeClr val="accent2">
                    <a:lumMod val="60000"/>
                    <a:lumOff val="40000"/>
                  </a:schemeClr>
                </a:solidFill>
              </a:rPr>
              <a:t/>
            </a:r>
            <a:br>
              <a:rPr lang="hr-HR" sz="2800" b="1" dirty="0">
                <a:solidFill>
                  <a:schemeClr val="accent2">
                    <a:lumMod val="60000"/>
                    <a:lumOff val="40000"/>
                  </a:schemeClr>
                </a:solidFill>
              </a:rPr>
            </a:br>
            <a:r>
              <a:rPr lang="hr-HR" sz="2800" b="1" dirty="0" smtClean="0">
                <a:solidFill>
                  <a:schemeClr val="accent2">
                    <a:lumMod val="60000"/>
                    <a:lumOff val="40000"/>
                  </a:schemeClr>
                </a:solidFill>
              </a:rPr>
              <a:t/>
            </a:r>
            <a:br>
              <a:rPr lang="hr-HR" sz="2800" b="1" dirty="0" smtClean="0">
                <a:solidFill>
                  <a:schemeClr val="accent2">
                    <a:lumMod val="60000"/>
                    <a:lumOff val="40000"/>
                  </a:schemeClr>
                </a:solidFill>
              </a:rPr>
            </a:br>
            <a:r>
              <a:rPr lang="hr-HR" sz="2800" b="1" dirty="0">
                <a:solidFill>
                  <a:schemeClr val="accent2">
                    <a:lumMod val="60000"/>
                    <a:lumOff val="40000"/>
                  </a:schemeClr>
                </a:solidFill>
              </a:rPr>
              <a:t/>
            </a:r>
            <a:br>
              <a:rPr lang="hr-HR" sz="2800" b="1" dirty="0">
                <a:solidFill>
                  <a:schemeClr val="accent2">
                    <a:lumMod val="60000"/>
                    <a:lumOff val="40000"/>
                  </a:schemeClr>
                </a:solidFill>
              </a:rPr>
            </a:br>
            <a:r>
              <a:rPr lang="hr-HR" sz="2800" b="1" dirty="0" smtClean="0">
                <a:solidFill>
                  <a:schemeClr val="accent2">
                    <a:lumMod val="60000"/>
                    <a:lumOff val="40000"/>
                  </a:schemeClr>
                </a:solidFill>
              </a:rPr>
              <a:t/>
            </a:r>
            <a:br>
              <a:rPr lang="hr-HR" sz="2800" b="1" dirty="0" smtClean="0">
                <a:solidFill>
                  <a:schemeClr val="accent2">
                    <a:lumMod val="60000"/>
                    <a:lumOff val="40000"/>
                  </a:schemeClr>
                </a:solidFill>
              </a:rPr>
            </a:br>
            <a:r>
              <a:rPr lang="hr-HR" sz="2800" b="1" dirty="0">
                <a:solidFill>
                  <a:schemeClr val="accent2">
                    <a:lumMod val="60000"/>
                    <a:lumOff val="40000"/>
                  </a:schemeClr>
                </a:solidFill>
              </a:rPr>
              <a:t> </a:t>
            </a:r>
            <a:r>
              <a:rPr lang="hr-HR" sz="2800" b="1" dirty="0" smtClean="0">
                <a:solidFill>
                  <a:schemeClr val="accent2">
                    <a:lumMod val="60000"/>
                    <a:lumOff val="40000"/>
                  </a:schemeClr>
                </a:solidFill>
              </a:rPr>
              <a:t>  </a:t>
            </a:r>
            <a:r>
              <a:rPr lang="hr-HR" sz="2200" b="1" dirty="0" smtClean="0">
                <a:solidFill>
                  <a:srgbClr val="FF0000"/>
                </a:solidFill>
              </a:rPr>
              <a:t>9</a:t>
            </a:r>
            <a:r>
              <a:rPr lang="hr-HR" sz="2200" b="1" dirty="0">
                <a:solidFill>
                  <a:srgbClr val="FF0000"/>
                </a:solidFill>
              </a:rPr>
              <a:t>. Centar </a:t>
            </a:r>
            <a:r>
              <a:rPr lang="hr-HR" sz="2200" b="1" dirty="0" smtClean="0">
                <a:solidFill>
                  <a:srgbClr val="FF0000"/>
                </a:solidFill>
              </a:rPr>
              <a:t>znanja</a:t>
            </a:r>
            <a:br>
              <a:rPr lang="hr-HR" sz="2200" b="1" dirty="0" smtClean="0">
                <a:solidFill>
                  <a:srgbClr val="FF0000"/>
                </a:solidFill>
              </a:rPr>
            </a:br>
            <a:r>
              <a:rPr lang="hr-HR" sz="2200" b="1" dirty="0" smtClean="0">
                <a:solidFill>
                  <a:srgbClr val="FF0000"/>
                </a:solidFill>
              </a:rPr>
              <a:t>       za društveni razvoj </a:t>
            </a:r>
            <a:r>
              <a:rPr lang="hr-HR" sz="2800" b="1" dirty="0" smtClean="0">
                <a:solidFill>
                  <a:schemeClr val="accent2">
                    <a:lumMod val="60000"/>
                    <a:lumOff val="40000"/>
                  </a:schemeClr>
                </a:solidFill>
              </a:rPr>
              <a:t/>
            </a:r>
            <a:br>
              <a:rPr lang="hr-HR" sz="2800" b="1" dirty="0" smtClean="0">
                <a:solidFill>
                  <a:schemeClr val="accent2">
                    <a:lumMod val="60000"/>
                    <a:lumOff val="40000"/>
                  </a:schemeClr>
                </a:solidFill>
              </a:rPr>
            </a:br>
            <a:r>
              <a:rPr lang="hr-HR" sz="2800" dirty="0">
                <a:solidFill>
                  <a:schemeClr val="accent2">
                    <a:lumMod val="60000"/>
                    <a:lumOff val="40000"/>
                  </a:schemeClr>
                </a:solidFill>
              </a:rPr>
              <a:t/>
            </a:r>
            <a:br>
              <a:rPr lang="hr-HR" sz="2800" dirty="0">
                <a:solidFill>
                  <a:schemeClr val="accent2">
                    <a:lumMod val="60000"/>
                    <a:lumOff val="40000"/>
                  </a:schemeClr>
                </a:solidFill>
              </a:rPr>
            </a:br>
            <a:r>
              <a:rPr lang="hr-HR" sz="2800" dirty="0" smtClean="0">
                <a:solidFill>
                  <a:schemeClr val="accent2">
                    <a:lumMod val="60000"/>
                    <a:lumOff val="40000"/>
                  </a:schemeClr>
                </a:solidFill>
              </a:rPr>
              <a:t/>
            </a:r>
            <a:br>
              <a:rPr lang="hr-HR" sz="2800" dirty="0" smtClean="0">
                <a:solidFill>
                  <a:schemeClr val="accent2">
                    <a:lumMod val="60000"/>
                    <a:lumOff val="40000"/>
                  </a:schemeClr>
                </a:solidFill>
              </a:rPr>
            </a:br>
            <a:r>
              <a:rPr lang="hr-HR" sz="2200" b="1" dirty="0" smtClean="0">
                <a:solidFill>
                  <a:srgbClr val="FF0000"/>
                </a:solidFill>
                <a:cs typeface="Times New Roman" panose="02020603050405020304" pitchFamily="18" charset="0"/>
              </a:rPr>
              <a:t>ZAJEDNICA ŽUPANIJSKIH ZAJEDNICA, UDRUGA I ČLANOVA HRVATSKIH VOJNIH INVALIDA </a:t>
            </a:r>
            <a:br>
              <a:rPr lang="hr-HR" sz="2200" b="1" dirty="0" smtClean="0">
                <a:solidFill>
                  <a:srgbClr val="FF0000"/>
                </a:solidFill>
                <a:cs typeface="Times New Roman" panose="02020603050405020304" pitchFamily="18" charset="0"/>
              </a:rPr>
            </a:br>
            <a:r>
              <a:rPr lang="hr-HR" sz="2200" b="1" dirty="0" smtClean="0">
                <a:solidFill>
                  <a:srgbClr val="FF0000"/>
                </a:solidFill>
                <a:cs typeface="Times New Roman" panose="02020603050405020304" pitchFamily="18" charset="0"/>
              </a:rPr>
              <a:t>REPUBLIKE HRVATSKE - HVIDR-a </a:t>
            </a:r>
            <a:r>
              <a:rPr lang="hr-HR" sz="2200" b="1" dirty="0">
                <a:solidFill>
                  <a:srgbClr val="FF0000"/>
                </a:solidFill>
                <a:cs typeface="Times New Roman" panose="02020603050405020304" pitchFamily="18" charset="0"/>
              </a:rPr>
              <a:t>RH</a:t>
            </a:r>
            <a:r>
              <a:rPr lang="hr-HR" sz="2200" b="1" dirty="0" smtClean="0">
                <a:solidFill>
                  <a:srgbClr val="FF0000"/>
                </a:solidFill>
                <a:cs typeface="Times New Roman" panose="02020603050405020304" pitchFamily="18" charset="0"/>
              </a:rPr>
              <a:t/>
            </a:r>
            <a:br>
              <a:rPr lang="hr-HR" sz="2200" b="1" dirty="0" smtClean="0">
                <a:solidFill>
                  <a:srgbClr val="FF0000"/>
                </a:solidFill>
                <a:cs typeface="Times New Roman" panose="02020603050405020304" pitchFamily="18" charset="0"/>
              </a:rPr>
            </a:br>
            <a:endParaRPr lang="hr-HR" sz="2200" b="1" dirty="0">
              <a:solidFill>
                <a:srgbClr val="FF0000"/>
              </a:solidFill>
              <a:cs typeface="Times New Roman" panose="02020603050405020304" pitchFamily="18" charset="0"/>
            </a:endParaRPr>
          </a:p>
        </p:txBody>
      </p:sp>
      <p:sp>
        <p:nvSpPr>
          <p:cNvPr id="3" name="Subtitle 2"/>
          <p:cNvSpPr>
            <a:spLocks noGrp="1"/>
          </p:cNvSpPr>
          <p:nvPr>
            <p:ph type="subTitle" idx="1"/>
          </p:nvPr>
        </p:nvSpPr>
        <p:spPr>
          <a:xfrm>
            <a:off x="1331639" y="2852936"/>
            <a:ext cx="6567419" cy="1169221"/>
          </a:xfrm>
        </p:spPr>
        <p:txBody>
          <a:bodyPr>
            <a:normAutofit fontScale="25000" lnSpcReduction="20000"/>
          </a:bodyPr>
          <a:lstStyle/>
          <a:p>
            <a:endParaRPr lang="hr-HR" dirty="0" smtClean="0"/>
          </a:p>
          <a:p>
            <a:pPr algn="ctr"/>
            <a:r>
              <a:rPr lang="hr-HR" sz="8000" b="1" dirty="0" smtClean="0">
                <a:solidFill>
                  <a:schemeClr val="tx1"/>
                </a:solidFill>
              </a:rPr>
              <a:t>KONFERENCIJA: ISKORAK hrvatskih branitelja i stradalnika domovinskog rata u civilnom društvu</a:t>
            </a:r>
          </a:p>
          <a:p>
            <a:endParaRPr lang="hr-HR" sz="7200" b="1" dirty="0" smtClean="0">
              <a:solidFill>
                <a:schemeClr val="tx1"/>
              </a:solidFill>
            </a:endParaRPr>
          </a:p>
          <a:p>
            <a:pPr algn="ctr"/>
            <a:endParaRPr lang="hr-HR" sz="8000" b="1" dirty="0" smtClean="0">
              <a:solidFill>
                <a:srgbClr val="FF0000"/>
              </a:solidFill>
              <a:cs typeface="Times New Roman" panose="02020603050405020304" pitchFamily="18" charset="0"/>
            </a:endParaRPr>
          </a:p>
          <a:p>
            <a:pPr algn="ctr"/>
            <a:endParaRPr lang="hr-HR" sz="6400" b="1" dirty="0" smtClean="0">
              <a:solidFill>
                <a:srgbClr val="FF0000"/>
              </a:solidFill>
              <a:cs typeface="Times New Roman" panose="02020603050405020304" pitchFamily="18" charset="0"/>
            </a:endParaRPr>
          </a:p>
          <a:p>
            <a:pPr algn="ctr"/>
            <a:endParaRPr lang="hr-HR" sz="6400" b="1" dirty="0">
              <a:solidFill>
                <a:srgbClr val="FF0000"/>
              </a:solidFill>
              <a:cs typeface="Times New Roman" panose="02020603050405020304" pitchFamily="18" charset="0"/>
            </a:endParaRPr>
          </a:p>
          <a:p>
            <a:pPr algn="ctr"/>
            <a:endParaRPr lang="hr-HR" sz="6400" b="1" dirty="0" smtClean="0">
              <a:solidFill>
                <a:srgbClr val="FF0000"/>
              </a:solidFill>
              <a:cs typeface="Times New Roman" panose="02020603050405020304" pitchFamily="18" charset="0"/>
            </a:endParaRPr>
          </a:p>
          <a:p>
            <a:pPr algn="ctr"/>
            <a:endParaRPr lang="hr-HR" sz="6400" b="1" dirty="0">
              <a:solidFill>
                <a:srgbClr val="FF0000"/>
              </a:solidFill>
              <a:cs typeface="Times New Roman" panose="02020603050405020304" pitchFamily="18" charset="0"/>
            </a:endParaRPr>
          </a:p>
          <a:p>
            <a:pPr algn="ctr"/>
            <a:r>
              <a:rPr lang="hr-HR" sz="6400" b="1" dirty="0" smtClean="0">
                <a:solidFill>
                  <a:srgbClr val="FF0000"/>
                </a:solidFill>
                <a:cs typeface="Times New Roman" panose="02020603050405020304" pitchFamily="18" charset="0"/>
              </a:rPr>
              <a:t>ZAGREB, 5. Studeni 2018</a:t>
            </a:r>
            <a:r>
              <a:rPr lang="hr-HR" sz="6400" b="1" dirty="0" smtClean="0">
                <a:solidFill>
                  <a:srgbClr val="FF0000"/>
                </a:solidFill>
                <a:latin typeface="Times New Roman" panose="02020603050405020304" pitchFamily="18" charset="0"/>
                <a:cs typeface="Times New Roman" panose="02020603050405020304" pitchFamily="18" charset="0"/>
              </a:rPr>
              <a:t>.</a:t>
            </a:r>
            <a:endParaRPr lang="hr-HR" sz="6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descr="C:\Users\Win8\Desktop\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0"/>
            <a:ext cx="1445741" cy="1245682"/>
          </a:xfrm>
          <a:prstGeom prst="rect">
            <a:avLst/>
          </a:prstGeom>
          <a:noFill/>
          <a:ln>
            <a:noFill/>
          </a:ln>
        </p:spPr>
      </p:pic>
      <p:pic>
        <p:nvPicPr>
          <p:cNvPr id="4" name="Picture 3"/>
          <p:cNvPicPr>
            <a:picLocks noChangeAspect="1"/>
          </p:cNvPicPr>
          <p:nvPr/>
        </p:nvPicPr>
        <p:blipFill>
          <a:blip r:embed="rId3"/>
          <a:stretch>
            <a:fillRect/>
          </a:stretch>
        </p:blipFill>
        <p:spPr>
          <a:xfrm>
            <a:off x="62447" y="39010"/>
            <a:ext cx="1360971" cy="1206672"/>
          </a:xfrm>
          <a:prstGeom prst="rect">
            <a:avLst/>
          </a:prstGeom>
        </p:spPr>
      </p:pic>
      <p:pic>
        <p:nvPicPr>
          <p:cNvPr id="7" name="Picture 6" descr="Slikovni rezultat za ministarstvo hrvatskih branitelja logo"/>
          <p:cNvPicPr/>
          <p:nvPr/>
        </p:nvPicPr>
        <p:blipFill>
          <a:blip r:embed="rId4">
            <a:extLst>
              <a:ext uri="{28A0092B-C50C-407E-A947-70E740481C1C}">
                <a14:useLocalDpi xmlns:a14="http://schemas.microsoft.com/office/drawing/2010/main" val="0"/>
              </a:ext>
            </a:extLst>
          </a:blip>
          <a:srcRect/>
          <a:stretch>
            <a:fillRect/>
          </a:stretch>
        </p:blipFill>
        <p:spPr bwMode="auto">
          <a:xfrm>
            <a:off x="7470414" y="5493065"/>
            <a:ext cx="1673586" cy="1348166"/>
          </a:xfrm>
          <a:prstGeom prst="rect">
            <a:avLst/>
          </a:prstGeom>
          <a:noFill/>
          <a:ln>
            <a:noFill/>
          </a:ln>
        </p:spPr>
      </p:pic>
      <p:pic>
        <p:nvPicPr>
          <p:cNvPr id="1026" name="Picture 2" descr="https://zaklada.civilnodrustvo.hr/uploads/files/sectionModuleFile/2016/05/09/R7qGV1bLZK9uM8X8Q6QesiLc2MeDQL6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2" y="5400661"/>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4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272808" cy="792088"/>
          </a:xfrm>
        </p:spPr>
        <p:txBody>
          <a:bodyPr/>
          <a:lstStyle/>
          <a:p>
            <a:r>
              <a:rPr lang="hr-HR" sz="2000" b="1" dirty="0" smtClean="0">
                <a:solidFill>
                  <a:srgbClr val="FF0000"/>
                </a:solidFill>
              </a:rPr>
              <a:t>PRIJENOS SPECIFIČNIH ZNANJA – suradnja sa veteranima iz Ukrajine i Kosova 2017.-2018.</a:t>
            </a:r>
            <a:endParaRPr lang="hr-HR" sz="2000" b="1" dirty="0">
              <a:solidFill>
                <a:srgbClr val="FF0000"/>
              </a:solidFill>
            </a:endParaRPr>
          </a:p>
        </p:txBody>
      </p:sp>
      <p:sp>
        <p:nvSpPr>
          <p:cNvPr id="3" name="Content Placeholder 2"/>
          <p:cNvSpPr>
            <a:spLocks noGrp="1"/>
          </p:cNvSpPr>
          <p:nvPr>
            <p:ph idx="1"/>
          </p:nvPr>
        </p:nvSpPr>
        <p:spPr>
          <a:xfrm>
            <a:off x="467544" y="1124744"/>
            <a:ext cx="8136904" cy="5123663"/>
          </a:xfrm>
        </p:spPr>
        <p:txBody>
          <a:bodyPr>
            <a:normAutofit/>
          </a:bodyPr>
          <a:lstStyle/>
          <a:p>
            <a:pPr algn="just"/>
            <a:r>
              <a:rPr lang="hr-HR" b="1" dirty="0"/>
              <a:t>Realizaciju aktivnosti prenošenja </a:t>
            </a:r>
            <a:r>
              <a:rPr lang="hr-HR" b="1" dirty="0" smtClean="0"/>
              <a:t>specifičnih znanja </a:t>
            </a:r>
            <a:r>
              <a:rPr lang="hr-HR" b="1" dirty="0"/>
              <a:t>naša udruga je provela organizacijom radnog sastanaka </a:t>
            </a:r>
            <a:r>
              <a:rPr lang="hr-HR" b="1" dirty="0" smtClean="0"/>
              <a:t>u ožujku 2017. i veljači 2018. sa </a:t>
            </a:r>
            <a:r>
              <a:rPr lang="hr-HR" b="1" dirty="0"/>
              <a:t>predstavnicima udruga veterana iz </a:t>
            </a:r>
            <a:r>
              <a:rPr lang="hr-HR" b="1" dirty="0" smtClean="0"/>
              <a:t>Ukrajine i Kosova. Sastancima </a:t>
            </a:r>
            <a:r>
              <a:rPr lang="hr-HR" b="1" dirty="0"/>
              <a:t>su nazočili </a:t>
            </a:r>
            <a:r>
              <a:rPr lang="hr-HR" b="1" dirty="0" smtClean="0"/>
              <a:t>i predstavnici MHB i Veleposlanstva Ukrajine.</a:t>
            </a:r>
            <a:endParaRPr lang="hr-HR" b="1" dirty="0"/>
          </a:p>
          <a:p>
            <a:pPr algn="just"/>
            <a:r>
              <a:rPr lang="hr-HR" b="1" dirty="0"/>
              <a:t>Na zamolbu veterana Ukrajine </a:t>
            </a:r>
            <a:r>
              <a:rPr lang="hr-HR" b="1" dirty="0" smtClean="0"/>
              <a:t>i Kosova dogovorene </a:t>
            </a:r>
            <a:r>
              <a:rPr lang="hr-HR" b="1" dirty="0"/>
              <a:t>su aktivnosti suradnje u razmjeni iskustava i pomoć naših udruga u svrhu prijenosa znanja radi rješavanja prava veterana Ukrajine </a:t>
            </a:r>
            <a:r>
              <a:rPr lang="hr-HR" b="1" dirty="0" smtClean="0"/>
              <a:t>i Kosova u </a:t>
            </a:r>
            <a:r>
              <a:rPr lang="hr-HR" b="1" dirty="0"/>
              <a:t>zakonskom okviru putem njihovih državnih institucija, budući da je to još u početnoj fazi razvoja, kao i razvijanje suradnje na međunarodnim projektima psihosocijalne rehabilitacije u cilju ublažavanja ratnih posljedica i uključivanja u društveni život.</a:t>
            </a:r>
          </a:p>
          <a:p>
            <a:pPr marL="0" indent="0">
              <a:buNone/>
            </a:pPr>
            <a:endParaRPr lang="hr-HR" dirty="0"/>
          </a:p>
        </p:txBody>
      </p:sp>
    </p:spTree>
    <p:extLst>
      <p:ext uri="{BB962C8B-B14F-4D97-AF65-F5344CB8AC3E}">
        <p14:creationId xmlns:p14="http://schemas.microsoft.com/office/powerpoint/2010/main" val="189720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144554" cy="1664608"/>
          </a:xfrm>
        </p:spPr>
        <p:txBody>
          <a:bodyPr/>
          <a:lstStyle/>
          <a:p>
            <a:r>
              <a:rPr lang="hr-HR" sz="2000" b="1" dirty="0" smtClean="0">
                <a:solidFill>
                  <a:srgbClr val="FF0000"/>
                </a:solidFill>
              </a:rPr>
              <a:t/>
            </a:r>
            <a:br>
              <a:rPr lang="hr-HR" sz="2000" b="1" dirty="0" smtClean="0">
                <a:solidFill>
                  <a:srgbClr val="FF0000"/>
                </a:solidFill>
              </a:rPr>
            </a:br>
            <a:endParaRPr lang="hr-HR" sz="2000" b="1"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84150" y="4036635"/>
            <a:ext cx="3303353" cy="24770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14" y="1032082"/>
            <a:ext cx="4032000" cy="30235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020944"/>
            <a:ext cx="4021531" cy="3015691"/>
          </a:xfrm>
          <a:prstGeom prst="rect">
            <a:avLst/>
          </a:prstGeom>
        </p:spPr>
      </p:pic>
    </p:spTree>
    <p:extLst>
      <p:ext uri="{BB962C8B-B14F-4D97-AF65-F5344CB8AC3E}">
        <p14:creationId xmlns:p14="http://schemas.microsoft.com/office/powerpoint/2010/main" val="232644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000538" cy="1664608"/>
          </a:xfrm>
        </p:spPr>
        <p:txBody>
          <a:bodyPr/>
          <a:lstStyle/>
          <a:p>
            <a:r>
              <a:rPr lang="hr-HR" sz="2000" b="1" dirty="0">
                <a:solidFill>
                  <a:srgbClr val="FF0000"/>
                </a:solidFill>
              </a:rPr>
              <a:t>ZAGOVARANJE POZITIVNIH DRUŠTVENIH PROMJENA I ISTRAŽIVANJE JAVNIH POLITIKA </a:t>
            </a:r>
            <a:r>
              <a:rPr lang="hr-HR" sz="2000" b="1" dirty="0" smtClean="0">
                <a:solidFill>
                  <a:srgbClr val="FF0000"/>
                </a:solidFill>
              </a:rPr>
              <a:t>2017.-2018.</a:t>
            </a:r>
            <a:endParaRPr lang="hr-HR" sz="2000" dirty="0"/>
          </a:p>
        </p:txBody>
      </p:sp>
      <p:sp>
        <p:nvSpPr>
          <p:cNvPr id="3" name="Content Placeholder 2"/>
          <p:cNvSpPr>
            <a:spLocks noGrp="1"/>
          </p:cNvSpPr>
          <p:nvPr>
            <p:ph idx="1"/>
          </p:nvPr>
        </p:nvSpPr>
        <p:spPr>
          <a:xfrm>
            <a:off x="395536" y="1052736"/>
            <a:ext cx="8136904" cy="5195671"/>
          </a:xfrm>
        </p:spPr>
        <p:txBody>
          <a:bodyPr>
            <a:normAutofit lnSpcReduction="10000"/>
          </a:bodyPr>
          <a:lstStyle/>
          <a:p>
            <a:pPr algn="just"/>
            <a:r>
              <a:rPr lang="hr-HR" b="1" dirty="0"/>
              <a:t>Predstavnici HVIDR-a RH su sudjelovali u radu svih </a:t>
            </a:r>
            <a:r>
              <a:rPr lang="hr-HR" b="1" dirty="0">
                <a:solidFill>
                  <a:srgbClr val="00B050"/>
                </a:solidFill>
              </a:rPr>
              <a:t>Projektnih timova Ministarstva hrvatskih branitelja </a:t>
            </a:r>
            <a:r>
              <a:rPr lang="hr-HR" b="1" dirty="0"/>
              <a:t>osnovanih u svrhu zaštite digniteta sudionika i stradalnika Domovinskog rata, te donošenja   Jedinstvenog Zakona o hrvatskim braniteljima iz Domovinskog rata i članovima njihovih obitelji, koji je usvojen u prosincu 2017. te je stupio na snagu 1.1.2018.  </a:t>
            </a:r>
          </a:p>
          <a:p>
            <a:pPr algn="just"/>
            <a:r>
              <a:rPr lang="hr-HR" b="1" dirty="0"/>
              <a:t>Predsjednik HVIDR-a RH kontinuirano sudjeluje u radu Upravnog odbora Fonda hrvatskih branitelja, kao i radu Saborskog odbora za ratne veterane i Odbora za obranu.</a:t>
            </a:r>
          </a:p>
          <a:p>
            <a:pPr algn="just"/>
            <a:r>
              <a:rPr lang="hr-HR" b="1" dirty="0"/>
              <a:t>Tijekom 2017. HVIDR-a RH je organizirala niz radnih sastanaka na temu prestanka propisane mjere smanjenja mirovina sa nadležnim institucijama. Odlukom Vlade RH određen je prestanak primjene iste mjere smanjenja mirovina sa danom 1. rujna 2017. </a:t>
            </a:r>
          </a:p>
          <a:p>
            <a:pPr algn="just"/>
            <a:r>
              <a:rPr lang="hr-HR" b="1" dirty="0"/>
              <a:t>Pravna savjetnica HVIDR-a RH kontinirano sudjeluje u radu </a:t>
            </a:r>
            <a:r>
              <a:rPr lang="hr-HR" b="1" dirty="0">
                <a:solidFill>
                  <a:srgbClr val="92D050"/>
                </a:solidFill>
              </a:rPr>
              <a:t>Povjerenstva Vlade RH za osobe sa invaliditetom </a:t>
            </a:r>
            <a:r>
              <a:rPr lang="hr-HR" b="1" dirty="0"/>
              <a:t>u svrhu zaštite prava HRVI-a. </a:t>
            </a:r>
          </a:p>
          <a:p>
            <a:endParaRPr lang="hr-HR" dirty="0"/>
          </a:p>
        </p:txBody>
      </p:sp>
    </p:spTree>
    <p:extLst>
      <p:ext uri="{BB962C8B-B14F-4D97-AF65-F5344CB8AC3E}">
        <p14:creationId xmlns:p14="http://schemas.microsoft.com/office/powerpoint/2010/main" val="45446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000538" cy="720080"/>
          </a:xfrm>
        </p:spPr>
        <p:txBody>
          <a:bodyPr/>
          <a:lstStyle/>
          <a:p>
            <a:r>
              <a:rPr lang="hr-HR" sz="2000" b="1" dirty="0" smtClean="0">
                <a:solidFill>
                  <a:srgbClr val="FF0000"/>
                </a:solidFill>
              </a:rPr>
              <a:t>PROVOĐENJE PROJEKATA  2014.-2018.</a:t>
            </a:r>
            <a:endParaRPr lang="hr-HR" sz="2000" b="1" dirty="0">
              <a:solidFill>
                <a:srgbClr val="FF0000"/>
              </a:solidFill>
            </a:endParaRPr>
          </a:p>
        </p:txBody>
      </p:sp>
      <p:sp>
        <p:nvSpPr>
          <p:cNvPr id="3" name="Content Placeholder 2"/>
          <p:cNvSpPr>
            <a:spLocks noGrp="1"/>
          </p:cNvSpPr>
          <p:nvPr>
            <p:ph idx="1"/>
          </p:nvPr>
        </p:nvSpPr>
        <p:spPr>
          <a:xfrm>
            <a:off x="539552" y="980728"/>
            <a:ext cx="8136904" cy="5267679"/>
          </a:xfrm>
        </p:spPr>
        <p:txBody>
          <a:bodyPr>
            <a:normAutofit fontScale="25000" lnSpcReduction="20000"/>
          </a:bodyPr>
          <a:lstStyle/>
          <a:p>
            <a:pPr marL="0" indent="0" algn="just">
              <a:buNone/>
            </a:pPr>
            <a:r>
              <a:rPr lang="hr-HR" sz="6400" b="1" dirty="0">
                <a:solidFill>
                  <a:srgbClr val="92D050"/>
                </a:solidFill>
              </a:rPr>
              <a:t>Tijekom razdoblja od 2014.-</a:t>
            </a:r>
            <a:r>
              <a:rPr lang="hr-HR" sz="6400" b="1" dirty="0" smtClean="0">
                <a:solidFill>
                  <a:srgbClr val="92D050"/>
                </a:solidFill>
              </a:rPr>
              <a:t>2018. </a:t>
            </a:r>
            <a:r>
              <a:rPr lang="hr-HR" sz="6400" b="1" dirty="0">
                <a:solidFill>
                  <a:srgbClr val="92D050"/>
                </a:solidFill>
              </a:rPr>
              <a:t>godine, za provođenje projekata, temeljem provedenih javnih natječaja Ministarstva hrvatskih branitelja – </a:t>
            </a:r>
            <a:r>
              <a:rPr lang="hr-HR" sz="6400" b="1" dirty="0" smtClean="0">
                <a:solidFill>
                  <a:srgbClr val="92D050"/>
                </a:solidFill>
              </a:rPr>
              <a:t>HVIDR-a </a:t>
            </a:r>
            <a:r>
              <a:rPr lang="hr-HR" sz="6400" b="1" dirty="0">
                <a:solidFill>
                  <a:srgbClr val="92D050"/>
                </a:solidFill>
              </a:rPr>
              <a:t>RH </a:t>
            </a:r>
            <a:r>
              <a:rPr lang="hr-HR" sz="6400" b="1" dirty="0" smtClean="0">
                <a:solidFill>
                  <a:srgbClr val="92D050"/>
                </a:solidFill>
              </a:rPr>
              <a:t>je sklopila ugovore o financijskoj potpori za ukupno 20 projekata, među kojima se ističu:  </a:t>
            </a:r>
            <a:endParaRPr lang="hr-HR" sz="6400" b="1" dirty="0">
              <a:solidFill>
                <a:srgbClr val="92D050"/>
              </a:solidFill>
            </a:endParaRPr>
          </a:p>
          <a:p>
            <a:pPr marL="0" indent="0" algn="just">
              <a:buNone/>
            </a:pPr>
            <a:r>
              <a:rPr lang="hr-HR" sz="6400" b="1" dirty="0" smtClean="0">
                <a:solidFill>
                  <a:srgbClr val="FF0000"/>
                </a:solidFill>
              </a:rPr>
              <a:t>SVEHRVATSKO ŠPORTSKO NATJECANJE INVALIDA DOMOVINSKOG RATA RH – SŠNIDOR</a:t>
            </a:r>
          </a:p>
          <a:p>
            <a:pPr marL="0" indent="0" algn="just">
              <a:buNone/>
            </a:pPr>
            <a:endParaRPr lang="hr-HR" sz="2300" b="1" dirty="0">
              <a:solidFill>
                <a:srgbClr val="FF0000"/>
              </a:solidFill>
            </a:endParaRPr>
          </a:p>
          <a:p>
            <a:pPr marL="0" indent="0" algn="just">
              <a:buNone/>
              <a:tabLst>
                <a:tab pos="630238" algn="l"/>
              </a:tabLst>
            </a:pPr>
            <a:r>
              <a:rPr lang="hr-HR" sz="5600" b="1" dirty="0" smtClean="0"/>
              <a:t>SNIDOR </a:t>
            </a:r>
            <a:r>
              <a:rPr lang="hr-HR" sz="5600" b="1" dirty="0"/>
              <a:t>je </a:t>
            </a:r>
            <a:r>
              <a:rPr lang="hr-HR" sz="5600" b="1" dirty="0" smtClean="0"/>
              <a:t>športsko natjecanje HRVI-a koje je nastalo </a:t>
            </a:r>
            <a:r>
              <a:rPr lang="hr-HR" sz="5600" b="1" dirty="0"/>
              <a:t>prije 24 godine u sklopu </a:t>
            </a:r>
            <a:r>
              <a:rPr lang="hr-HR" sz="5600" b="1" dirty="0" smtClean="0"/>
              <a:t>ustroja Ministarstva </a:t>
            </a:r>
            <a:r>
              <a:rPr lang="hr-HR" sz="5600" b="1" dirty="0"/>
              <a:t>obrane RH, a do sada su gradovi domaćini bili: </a:t>
            </a:r>
            <a:r>
              <a:rPr lang="hr-HR" sz="5600" b="1" dirty="0" smtClean="0"/>
              <a:t>Makarska, Varaždin, Vukovar</a:t>
            </a:r>
            <a:r>
              <a:rPr lang="hr-HR" sz="5600" b="1" dirty="0"/>
              <a:t>, Mostar, </a:t>
            </a:r>
            <a:r>
              <a:rPr lang="hr-HR" sz="5600" b="1" dirty="0" smtClean="0"/>
              <a:t>Knin, Osijek</a:t>
            </a:r>
            <a:r>
              <a:rPr lang="hr-HR" sz="5600" b="1" dirty="0"/>
              <a:t>, </a:t>
            </a:r>
            <a:r>
              <a:rPr lang="hr-HR" sz="5600" b="1" dirty="0" smtClean="0"/>
              <a:t>Pula</a:t>
            </a:r>
            <a:r>
              <a:rPr lang="hr-HR" sz="5600" b="1" dirty="0"/>
              <a:t>, Split, Šibenik, </a:t>
            </a:r>
            <a:r>
              <a:rPr lang="hr-HR" sz="5600" b="1" dirty="0" smtClean="0"/>
              <a:t>Zadar</a:t>
            </a:r>
            <a:r>
              <a:rPr lang="hr-HR" sz="5600" b="1" dirty="0"/>
              <a:t>, Virovitica, </a:t>
            </a:r>
            <a:r>
              <a:rPr lang="hr-HR" sz="5600" b="1" dirty="0" smtClean="0"/>
              <a:t>Zagreb i Poreč. </a:t>
            </a:r>
            <a:r>
              <a:rPr lang="hr-HR" sz="5600" b="1" dirty="0"/>
              <a:t>Osnovna svrha organiziranja ovog tradicionalnog </a:t>
            </a:r>
            <a:r>
              <a:rPr lang="hr-HR" sz="5600" b="1" dirty="0" smtClean="0"/>
              <a:t>projekta </a:t>
            </a:r>
            <a:r>
              <a:rPr lang="hr-HR" sz="5600" b="1" dirty="0"/>
              <a:t>je </a:t>
            </a:r>
            <a:r>
              <a:rPr lang="hr-HR" sz="5600" b="1" dirty="0" smtClean="0"/>
              <a:t>psihosocijalno osnaživanje i  briga </a:t>
            </a:r>
            <a:r>
              <a:rPr lang="hr-HR" sz="5600" b="1" dirty="0"/>
              <a:t>o promicanju športskih i rekreativnih aktivnosti </a:t>
            </a:r>
            <a:r>
              <a:rPr lang="hr-HR" sz="5600" b="1" dirty="0" smtClean="0"/>
              <a:t>HRVI-a, </a:t>
            </a:r>
            <a:r>
              <a:rPr lang="hr-HR" sz="5600" b="1" dirty="0"/>
              <a:t>radi unapređenja </a:t>
            </a:r>
            <a:r>
              <a:rPr lang="hr-HR" sz="5600" b="1" dirty="0" smtClean="0"/>
              <a:t>njihove opće </a:t>
            </a:r>
            <a:r>
              <a:rPr lang="hr-HR" sz="5600" b="1" dirty="0"/>
              <a:t>zdravstvene </a:t>
            </a:r>
            <a:r>
              <a:rPr lang="hr-HR" sz="5600" b="1" dirty="0" smtClean="0"/>
              <a:t>sposobnosti, </a:t>
            </a:r>
            <a:r>
              <a:rPr lang="hr-HR" sz="5600" b="1" dirty="0"/>
              <a:t>te provođenje psihičke i zdravstvene rehabilitacije u cilju lakšeg uključivanja u društveni život nakon stradavanja u Domovinskom ratu. Ministarstvo hrvatskih branitelja je nakon svoga osnivanja prepoznalo vrijednosti ovog projekta, svih ovih godina podupiralo ga je svojom financijskom podrškom temeljem uvjeta natječaja, te je bilo Visoki pokrovitelj SŠNIDOR-a.</a:t>
            </a:r>
          </a:p>
          <a:p>
            <a:pPr marL="0" indent="0" algn="just">
              <a:buNone/>
              <a:tabLst>
                <a:tab pos="630238" algn="l"/>
              </a:tabLst>
            </a:pPr>
            <a:r>
              <a:rPr lang="hr-HR" sz="5600" b="1" dirty="0" smtClean="0"/>
              <a:t>Sustav </a:t>
            </a:r>
            <a:r>
              <a:rPr lang="hr-HR" sz="5600" b="1" dirty="0"/>
              <a:t>definira dvije razine natjecanja, </a:t>
            </a:r>
            <a:r>
              <a:rPr lang="hr-HR" sz="5600" b="1" dirty="0" smtClean="0"/>
              <a:t>tako da se tijekom </a:t>
            </a:r>
            <a:r>
              <a:rPr lang="hr-HR" sz="5600" b="1" dirty="0"/>
              <a:t>godine </a:t>
            </a:r>
            <a:r>
              <a:rPr lang="hr-HR" sz="5600" b="1" dirty="0" smtClean="0"/>
              <a:t>održavaju izlučna </a:t>
            </a:r>
            <a:r>
              <a:rPr lang="hr-HR" sz="5600" b="1" dirty="0"/>
              <a:t>natjecanja na području svih </a:t>
            </a:r>
            <a:r>
              <a:rPr lang="hr-HR" sz="5600" b="1" dirty="0" smtClean="0"/>
              <a:t>županija u RH i na području BiH (kroz </a:t>
            </a:r>
            <a:r>
              <a:rPr lang="hr-HR" sz="5600" b="1" dirty="0"/>
              <a:t>realizaciju projekta – Suradnje sa udrugama iz drugih </a:t>
            </a:r>
            <a:r>
              <a:rPr lang="hr-HR" sz="5600" b="1" dirty="0" smtClean="0"/>
              <a:t>zemalja – HVIDR-a HVO HB), </a:t>
            </a:r>
            <a:r>
              <a:rPr lang="hr-HR" sz="5600" b="1" dirty="0"/>
              <a:t>a </a:t>
            </a:r>
            <a:r>
              <a:rPr lang="hr-HR" sz="5600" b="1" dirty="0" smtClean="0"/>
              <a:t>na završnom natjecanju </a:t>
            </a:r>
            <a:r>
              <a:rPr lang="hr-HR" sz="5600" b="1" dirty="0"/>
              <a:t>se </a:t>
            </a:r>
            <a:r>
              <a:rPr lang="hr-HR" sz="5600" b="1" dirty="0" smtClean="0"/>
              <a:t>okuplja oko </a:t>
            </a:r>
            <a:r>
              <a:rPr lang="hr-HR" sz="5600" b="1" dirty="0"/>
              <a:t>1000 </a:t>
            </a:r>
            <a:r>
              <a:rPr lang="hr-HR" sz="5600" b="1" dirty="0" smtClean="0"/>
              <a:t>najboljih športaša</a:t>
            </a:r>
            <a:r>
              <a:rPr lang="hr-HR" sz="5600" b="1" dirty="0"/>
              <a:t>, </a:t>
            </a:r>
            <a:r>
              <a:rPr lang="hr-HR" sz="5600" b="1" dirty="0" smtClean="0"/>
              <a:t>HRVI-a, </a:t>
            </a:r>
            <a:r>
              <a:rPr lang="hr-HR" sz="5600" b="1" dirty="0"/>
              <a:t>članova 22 postave: </a:t>
            </a:r>
            <a:r>
              <a:rPr lang="hr-HR" sz="5600" b="1" dirty="0" smtClean="0"/>
              <a:t>koji se natječu u </a:t>
            </a:r>
            <a:r>
              <a:rPr lang="hr-HR" sz="5600" b="1" dirty="0"/>
              <a:t>10 invalidskih športskih disciplina, odnosno 28 športskih natjecateljskih kategorija: boćanje, viseće kuglanje, elektronski pikado, kuglanje, plivanje, stolni tenis, streljaštvo (zračna puška), šah, športski ribolov i utrka u invalidskim kolicima. Provodi se i natjecanje slijepih HRVI-a u disciplinama: elektronski pikado, kuglanje i plivanje. </a:t>
            </a:r>
            <a:r>
              <a:rPr lang="hr-HR" sz="5600" b="1" dirty="0" smtClean="0"/>
              <a:t>Također  na </a:t>
            </a:r>
            <a:r>
              <a:rPr lang="hr-HR" sz="5600" b="1" dirty="0"/>
              <a:t>natjecanju </a:t>
            </a:r>
            <a:r>
              <a:rPr lang="hr-HR" sz="5600" b="1" dirty="0" smtClean="0"/>
              <a:t>sudjeluje i osamdeset </a:t>
            </a:r>
            <a:r>
              <a:rPr lang="hr-HR" sz="5600" b="1" dirty="0"/>
              <a:t>100%-tnih HRVI-a I grupe u kolicima koji se natječu u više disciplina sukladno propozicijama natjecanja, te izbornici, suci, pratnja 100%-tnih HRVI-a, provedbeno-organizacijski odbor natjecanja i dr. sudionici.  </a:t>
            </a:r>
          </a:p>
          <a:p>
            <a:pPr marL="0" indent="0">
              <a:buNone/>
            </a:pPr>
            <a:endParaRPr lang="hr-HR" sz="6400" dirty="0"/>
          </a:p>
        </p:txBody>
      </p:sp>
    </p:spTree>
    <p:extLst>
      <p:ext uri="{BB962C8B-B14F-4D97-AF65-F5344CB8AC3E}">
        <p14:creationId xmlns:p14="http://schemas.microsoft.com/office/powerpoint/2010/main" val="187135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723" y="476672"/>
            <a:ext cx="7055380" cy="1400530"/>
          </a:xfrm>
        </p:spPr>
        <p:txBody>
          <a:bodyPr/>
          <a:lstStyle/>
          <a:p>
            <a:r>
              <a:rPr lang="hr-HR" sz="2400" b="1" dirty="0" smtClean="0">
                <a:solidFill>
                  <a:srgbClr val="FF0000"/>
                </a:solidFill>
              </a:rPr>
              <a:t>SŠNIDOR</a:t>
            </a:r>
            <a:endParaRPr lang="hr-HR" sz="2400" b="1" dirty="0">
              <a:solidFill>
                <a:srgbClr val="FF0000"/>
              </a:solidFill>
            </a:endParaRPr>
          </a:p>
        </p:txBody>
      </p:sp>
      <p:sp>
        <p:nvSpPr>
          <p:cNvPr id="3" name="Content Placeholder 2"/>
          <p:cNvSpPr>
            <a:spLocks noGrp="1"/>
          </p:cNvSpPr>
          <p:nvPr>
            <p:ph idx="1"/>
          </p:nvPr>
        </p:nvSpPr>
        <p:spPr>
          <a:xfrm>
            <a:off x="264541" y="980728"/>
            <a:ext cx="8496944" cy="5267679"/>
          </a:xfrm>
        </p:spPr>
        <p:txBody>
          <a:bodyPr/>
          <a:lstStyle/>
          <a:p>
            <a:pPr marL="0" indent="0" algn="just">
              <a:buNone/>
            </a:pPr>
            <a:r>
              <a:rPr lang="hr-HR" sz="1800" b="1" dirty="0" smtClean="0"/>
              <a:t>Samo u razdoblju od 2014</a:t>
            </a:r>
            <a:r>
              <a:rPr lang="hr-HR" sz="1800" b="1" dirty="0"/>
              <a:t>.-2018. </a:t>
            </a:r>
            <a:r>
              <a:rPr lang="hr-HR" sz="1800" b="1" dirty="0" smtClean="0"/>
              <a:t>godine, na natjecanju SŠNIDOR-a sudjelovalo je oko 5000 HRVI-a iz svih županija, Grada Zagreba i najboljih športaša, članova HVIDR-a HVO HB.</a:t>
            </a:r>
          </a:p>
          <a:p>
            <a:pPr marL="0" indent="0" algn="just">
              <a:buNone/>
            </a:pPr>
            <a:endParaRPr lang="hr-HR" b="1" dirty="0" smtClean="0">
              <a:solidFill>
                <a:srgbClr val="92D050"/>
              </a:solidFill>
            </a:endParaRPr>
          </a:p>
          <a:p>
            <a:pPr marL="0" indent="0" algn="just">
              <a:buNone/>
            </a:pPr>
            <a:endParaRPr lang="hr-HR" dirty="0"/>
          </a:p>
        </p:txBody>
      </p:sp>
      <p:pic>
        <p:nvPicPr>
          <p:cNvPr id="4" name="Slika 1" descr="F:\PA136258.JPG"/>
          <p:cNvPicPr>
            <a:picLocks/>
          </p:cNvPicPr>
          <p:nvPr/>
        </p:nvPicPr>
        <p:blipFill>
          <a:blip r:embed="rId3" cstate="print">
            <a:extLst>
              <a:ext uri="{28A0092B-C50C-407E-A947-70E740481C1C}">
                <a14:useLocalDpi xmlns:a14="http://schemas.microsoft.com/office/drawing/2010/main" val="0"/>
              </a:ext>
            </a:extLst>
          </a:blip>
          <a:srcRect t="13331" b="13331"/>
          <a:stretch>
            <a:fillRect/>
          </a:stretch>
        </p:blipFill>
        <p:spPr bwMode="auto">
          <a:xfrm>
            <a:off x="425723" y="1877202"/>
            <a:ext cx="4087290" cy="2271878"/>
          </a:xfrm>
          <a:prstGeom prst="rect">
            <a:avLst/>
          </a:prstGeom>
          <a:noFill/>
          <a:ln>
            <a:noFill/>
          </a:ln>
        </p:spPr>
      </p:pic>
      <p:pic>
        <p:nvPicPr>
          <p:cNvPr id="5" name="Picture 4" descr="C:\Users\Win8\Desktop\DOKAZI\22. ssnidor\14525039_344899675846386_7911375151782233508_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4194" y="1772816"/>
            <a:ext cx="4002261" cy="2376264"/>
          </a:xfrm>
          <a:prstGeom prst="rect">
            <a:avLst/>
          </a:prstGeom>
          <a:noFill/>
          <a:ln>
            <a:noFill/>
          </a:ln>
        </p:spPr>
      </p:pic>
      <p:pic>
        <p:nvPicPr>
          <p:cNvPr id="6" name="Slika 3" descr="F:\PA13632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728" y="4149084"/>
            <a:ext cx="4083752" cy="2644695"/>
          </a:xfrm>
          <a:prstGeom prst="rect">
            <a:avLst/>
          </a:prstGeom>
          <a:noFill/>
          <a:ln>
            <a:noFill/>
          </a:ln>
        </p:spPr>
      </p:pic>
      <p:pic>
        <p:nvPicPr>
          <p:cNvPr id="7" name="Slika 5" descr="F:\PA14658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1438" y="4149083"/>
            <a:ext cx="4022446" cy="2618509"/>
          </a:xfrm>
          <a:prstGeom prst="rect">
            <a:avLst/>
          </a:prstGeom>
          <a:noFill/>
          <a:ln>
            <a:noFill/>
          </a:ln>
        </p:spPr>
      </p:pic>
    </p:spTree>
    <p:extLst>
      <p:ext uri="{BB962C8B-B14F-4D97-AF65-F5344CB8AC3E}">
        <p14:creationId xmlns:p14="http://schemas.microsoft.com/office/powerpoint/2010/main" val="223624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144554" cy="1592600"/>
          </a:xfrm>
        </p:spPr>
        <p:txBody>
          <a:bodyPr/>
          <a:lstStyle/>
          <a:p>
            <a:r>
              <a:rPr lang="hr-HR" sz="1800" b="1" dirty="0" smtClean="0">
                <a:solidFill>
                  <a:srgbClr val="FF0000"/>
                </a:solidFill>
              </a:rPr>
              <a:t>DOPRINOS HRVI SUDIONIKA SŠNIDOR-a PARAOLIMPIJSKOM SPORTU</a:t>
            </a:r>
            <a:endParaRPr lang="hr-HR" sz="1800" b="1" dirty="0">
              <a:solidFill>
                <a:srgbClr val="FF0000"/>
              </a:solidFill>
            </a:endParaRPr>
          </a:p>
        </p:txBody>
      </p:sp>
      <p:sp>
        <p:nvSpPr>
          <p:cNvPr id="3" name="Content Placeholder 2"/>
          <p:cNvSpPr>
            <a:spLocks noGrp="1"/>
          </p:cNvSpPr>
          <p:nvPr>
            <p:ph idx="1"/>
          </p:nvPr>
        </p:nvSpPr>
        <p:spPr>
          <a:xfrm>
            <a:off x="612296" y="908720"/>
            <a:ext cx="7992152" cy="5267678"/>
          </a:xfrm>
        </p:spPr>
        <p:txBody>
          <a:bodyPr>
            <a:normAutofit/>
          </a:bodyPr>
          <a:lstStyle/>
          <a:p>
            <a:pPr marL="0" indent="0" algn="just">
              <a:buNone/>
            </a:pPr>
            <a:r>
              <a:rPr lang="hr-HR" sz="1400" b="1" dirty="0" smtClean="0"/>
              <a:t>Natjecanje se odvija po strogim propozicijama prema pravilima paraolimpijskog sporta, što je i rezultiralo izvrsnim rezultatima sudionika SŠNIDOR-a koji su postigli vrhunske športske uspjehe na međunarodnim svjetskim prvenstvima te su na taj način pridonijeli razvoju paraolimpijskog sporta u RH. </a:t>
            </a:r>
          </a:p>
          <a:p>
            <a:pPr marL="0" indent="0" algn="just">
              <a:buNone/>
            </a:pPr>
            <a:r>
              <a:rPr lang="hr-HR" sz="1400" b="1" dirty="0" smtClean="0"/>
              <a:t>2009. godine, </a:t>
            </a:r>
            <a:r>
              <a:rPr lang="hr-HR" sz="1400" b="1" dirty="0"/>
              <a:t>na </a:t>
            </a:r>
            <a:r>
              <a:rPr lang="hr-HR" sz="1400" b="1" dirty="0" smtClean="0"/>
              <a:t>svjetskom  prvenstvu</a:t>
            </a:r>
            <a:r>
              <a:rPr lang="hr-HR" sz="1400" b="1" dirty="0"/>
              <a:t>, bacači kugle, </a:t>
            </a:r>
            <a:r>
              <a:rPr lang="hr-HR" sz="1400" b="1" dirty="0" smtClean="0"/>
              <a:t>HRVI </a:t>
            </a:r>
            <a:r>
              <a:rPr lang="hr-HR" sz="1400" b="1" dirty="0"/>
              <a:t>Darko Kralj, Boro </a:t>
            </a:r>
            <a:r>
              <a:rPr lang="hr-HR" sz="1400" b="1" dirty="0" smtClean="0"/>
              <a:t>Rađenović i i </a:t>
            </a:r>
            <a:r>
              <a:rPr lang="hr-HR" sz="1400" b="1" dirty="0"/>
              <a:t>Josip </a:t>
            </a:r>
            <a:r>
              <a:rPr lang="hr-HR" sz="1400" b="1" dirty="0" smtClean="0"/>
              <a:t>Slivar </a:t>
            </a:r>
            <a:r>
              <a:rPr lang="hr-HR" sz="1400" b="1" dirty="0"/>
              <a:t>okitili su se </a:t>
            </a:r>
            <a:r>
              <a:rPr lang="hr-HR" sz="1400" b="1" dirty="0" smtClean="0"/>
              <a:t>zlatnim medaljama</a:t>
            </a:r>
            <a:r>
              <a:rPr lang="hr-HR" sz="1400" b="1" dirty="0"/>
              <a:t>. Najveći uspjeh hrvatske </a:t>
            </a:r>
            <a:r>
              <a:rPr lang="hr-HR" sz="1400" b="1" dirty="0" smtClean="0"/>
              <a:t>paraolimpijske atletike </a:t>
            </a:r>
            <a:r>
              <a:rPr lang="hr-HR" sz="1400" b="1" dirty="0"/>
              <a:t>ostvario je </a:t>
            </a:r>
            <a:r>
              <a:rPr lang="hr-HR" sz="1400" b="1" dirty="0" smtClean="0"/>
              <a:t>Darko </a:t>
            </a:r>
            <a:r>
              <a:rPr lang="nn-NO" sz="1400" b="1" dirty="0" smtClean="0"/>
              <a:t>Kralj </a:t>
            </a:r>
            <a:r>
              <a:rPr lang="nn-NO" sz="1400" b="1" dirty="0"/>
              <a:t>osvajanjem zlatne medalje </a:t>
            </a:r>
            <a:r>
              <a:rPr lang="nn-NO" sz="1400" b="1" dirty="0" smtClean="0"/>
              <a:t>i</a:t>
            </a:r>
            <a:r>
              <a:rPr lang="hr-HR" sz="1400" b="1" dirty="0" smtClean="0"/>
              <a:t> rušenjem </a:t>
            </a:r>
            <a:r>
              <a:rPr lang="hr-HR" sz="1400" b="1" dirty="0"/>
              <a:t>svjetskog rekorda na paraolimpijskim igrama u Pekingu 2008. </a:t>
            </a:r>
            <a:r>
              <a:rPr lang="hr-HR" sz="1400" b="1" dirty="0" smtClean="0"/>
              <a:t>dok je </a:t>
            </a:r>
            <a:r>
              <a:rPr lang="pl-PL" sz="1400" b="1" dirty="0" smtClean="0"/>
              <a:t>2012</a:t>
            </a:r>
            <a:r>
              <a:rPr lang="pl-PL" sz="1400" b="1" dirty="0"/>
              <a:t>. </a:t>
            </a:r>
            <a:r>
              <a:rPr lang="pl-PL" sz="1400" b="1" dirty="0" smtClean="0"/>
              <a:t>godine osvojio </a:t>
            </a:r>
            <a:r>
              <a:rPr lang="pl-PL" sz="1400" b="1" dirty="0"/>
              <a:t>brončanu medalju na </a:t>
            </a:r>
            <a:r>
              <a:rPr lang="pl-PL" sz="1400" b="1" dirty="0" smtClean="0"/>
              <a:t> svjetskom prvenstvu u </a:t>
            </a:r>
            <a:r>
              <a:rPr lang="hr-HR" sz="1400" b="1" dirty="0" smtClean="0"/>
              <a:t>Londonu.</a:t>
            </a:r>
          </a:p>
          <a:p>
            <a:pPr marL="0" indent="0" algn="just">
              <a:buNone/>
            </a:pPr>
            <a:r>
              <a:rPr lang="hr-HR" sz="1400" b="1" dirty="0" smtClean="0"/>
              <a:t>Zapažene </a:t>
            </a:r>
            <a:r>
              <a:rPr lang="hr-HR" sz="1400" b="1" dirty="0"/>
              <a:t>uspjehe na međunarodnoj sceni ostvarili su i Alen Ružić i Ivica Vugrinec u streličarstvu i Siniša Čosić u jahanju, Zoran </a:t>
            </a:r>
            <a:r>
              <a:rPr lang="hr-HR" sz="1400" b="1" dirty="0" smtClean="0"/>
              <a:t>Križanec, 100</a:t>
            </a:r>
            <a:r>
              <a:rPr lang="hr-HR" sz="1400" b="1" dirty="0"/>
              <a:t>% HRVI u </a:t>
            </a:r>
            <a:r>
              <a:rPr lang="hr-HR" sz="1400" b="1" dirty="0" smtClean="0"/>
              <a:t>kolicima, koji </a:t>
            </a:r>
            <a:r>
              <a:rPr lang="hr-HR" sz="1400" b="1" dirty="0"/>
              <a:t>je osvojio 4. </a:t>
            </a:r>
            <a:r>
              <a:rPr lang="hr-HR" sz="1400" b="1" dirty="0" smtClean="0"/>
              <a:t>mjesto </a:t>
            </a:r>
            <a:r>
              <a:rPr lang="hr-HR" sz="1400" b="1" dirty="0"/>
              <a:t>na </a:t>
            </a:r>
            <a:r>
              <a:rPr lang="hr-HR" sz="1400" b="1" dirty="0" smtClean="0"/>
              <a:t>svjetskom prvenstvu </a:t>
            </a:r>
            <a:r>
              <a:rPr lang="hr-HR" sz="1400" b="1" dirty="0"/>
              <a:t>stolnotenisača sa invaliditetom u Švicarskoj.</a:t>
            </a:r>
          </a:p>
          <a:p>
            <a:pPr marL="0" indent="0" algn="just">
              <a:buNone/>
            </a:pPr>
            <a:endParaRPr lang="hr-HR" sz="1400" b="1" dirty="0" smtClean="0"/>
          </a:p>
          <a:p>
            <a:pPr marL="0" indent="0">
              <a:buNone/>
            </a:pPr>
            <a:endParaRPr lang="hr-HR" dirty="0"/>
          </a:p>
        </p:txBody>
      </p:sp>
      <p:pic>
        <p:nvPicPr>
          <p:cNvPr id="4" name="Picture 3"/>
          <p:cNvPicPr>
            <a:picLocks noChangeAspect="1"/>
          </p:cNvPicPr>
          <p:nvPr/>
        </p:nvPicPr>
        <p:blipFill>
          <a:blip r:embed="rId2"/>
          <a:stretch>
            <a:fillRect/>
          </a:stretch>
        </p:blipFill>
        <p:spPr>
          <a:xfrm>
            <a:off x="755576" y="4005064"/>
            <a:ext cx="3481300" cy="2325047"/>
          </a:xfrm>
          <a:prstGeom prst="rect">
            <a:avLst/>
          </a:prstGeom>
        </p:spPr>
      </p:pic>
      <p:pic>
        <p:nvPicPr>
          <p:cNvPr id="6" name="Picture 5"/>
          <p:cNvPicPr>
            <a:picLocks noChangeAspect="1"/>
          </p:cNvPicPr>
          <p:nvPr/>
        </p:nvPicPr>
        <p:blipFill>
          <a:blip r:embed="rId3"/>
          <a:stretch>
            <a:fillRect/>
          </a:stretch>
        </p:blipFill>
        <p:spPr>
          <a:xfrm>
            <a:off x="4788024" y="3869360"/>
            <a:ext cx="3481300" cy="2596453"/>
          </a:xfrm>
          <a:prstGeom prst="rect">
            <a:avLst/>
          </a:prstGeom>
        </p:spPr>
      </p:pic>
    </p:spTree>
    <p:extLst>
      <p:ext uri="{BB962C8B-B14F-4D97-AF65-F5344CB8AC3E}">
        <p14:creationId xmlns:p14="http://schemas.microsoft.com/office/powerpoint/2010/main" val="286412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4" y="476672"/>
            <a:ext cx="7055380" cy="1400530"/>
          </a:xfrm>
        </p:spPr>
        <p:txBody>
          <a:bodyPr/>
          <a:lstStyle/>
          <a:p>
            <a:r>
              <a:rPr lang="hr-HR" sz="2000" b="1" dirty="0" smtClean="0">
                <a:solidFill>
                  <a:srgbClr val="FF0000"/>
                </a:solidFill>
              </a:rPr>
              <a:t>PARAOLIMPIJSKI USPJESI</a:t>
            </a:r>
            <a:endParaRPr lang="hr-HR" sz="2000" b="1" dirty="0">
              <a:solidFill>
                <a:srgbClr val="FF0000"/>
              </a:solidFill>
            </a:endParaRPr>
          </a:p>
        </p:txBody>
      </p:sp>
      <p:sp>
        <p:nvSpPr>
          <p:cNvPr id="3" name="Content Placeholder 2"/>
          <p:cNvSpPr>
            <a:spLocks noGrp="1"/>
          </p:cNvSpPr>
          <p:nvPr>
            <p:ph idx="1"/>
          </p:nvPr>
        </p:nvSpPr>
        <p:spPr>
          <a:xfrm>
            <a:off x="483974" y="908720"/>
            <a:ext cx="8192482" cy="5339687"/>
          </a:xfrm>
        </p:spPr>
        <p:txBody>
          <a:bodyPr/>
          <a:lstStyle/>
          <a:p>
            <a:pPr marL="0" indent="0" algn="just">
              <a:buNone/>
            </a:pPr>
            <a:r>
              <a:rPr lang="hr-HR" sz="1800" b="1" dirty="0" smtClean="0"/>
              <a:t>Sudionici </a:t>
            </a:r>
            <a:r>
              <a:rPr lang="hr-HR" sz="1800" b="1" dirty="0"/>
              <a:t>SŠNIDOR-a su sudjelovali u hrvatskoj reprezentaciji u sjedećoj odbojci, tenisača u kolicima, te su </a:t>
            </a:r>
            <a:r>
              <a:rPr lang="hr-HR" sz="1800" b="1" dirty="0" smtClean="0"/>
              <a:t>nositelji </a:t>
            </a:r>
            <a:r>
              <a:rPr lang="hr-HR" sz="1800" b="1" dirty="0"/>
              <a:t>razvoja i košarke u invalidskim </a:t>
            </a:r>
            <a:r>
              <a:rPr lang="hr-HR" sz="1800" b="1" dirty="0" smtClean="0"/>
              <a:t>kolicima.</a:t>
            </a:r>
            <a:endParaRPr lang="hr-HR" sz="1800" b="1" dirty="0"/>
          </a:p>
          <a:p>
            <a:pPr marL="0" indent="0" algn="just">
              <a:buNone/>
              <a:tabLst>
                <a:tab pos="630238" algn="l"/>
              </a:tabLst>
            </a:pPr>
            <a:r>
              <a:rPr lang="hr-HR" sz="1800" b="1" dirty="0"/>
              <a:t>Značajan je i uspjeh izbornika hrvatskih reprezentacija Marija Saćera u streljaštvu, Danijela Kufnera karate u invalidskim kolicima i Milana Maretića u </a:t>
            </a:r>
            <a:r>
              <a:rPr lang="pl-PL" sz="1800" b="1" dirty="0"/>
              <a:t>boćanju za osobe s cerebralnom paralizom.</a:t>
            </a:r>
            <a:endParaRPr lang="hr-HR" sz="1800" b="1" dirty="0"/>
          </a:p>
          <a:p>
            <a:pPr marL="0" indent="0" algn="just">
              <a:buNone/>
              <a:tabLst>
                <a:tab pos="630238" algn="l"/>
              </a:tabLst>
            </a:pPr>
            <a:endParaRPr lang="hr-HR" sz="1800" b="1" dirty="0" smtClean="0"/>
          </a:p>
          <a:p>
            <a:pPr marL="0" indent="0" algn="just">
              <a:buNone/>
              <a:tabLst>
                <a:tab pos="630238" algn="l"/>
              </a:tabLst>
            </a:pPr>
            <a:r>
              <a:rPr lang="hr-HR" sz="1800" b="1" dirty="0" smtClean="0">
                <a:solidFill>
                  <a:srgbClr val="92D050"/>
                </a:solidFill>
              </a:rPr>
              <a:t>Radi velikog uspjeha tradicionalnog projekta HVIDR-a RH -  Svehrvatskog športskog natjecanja invalida DR na unaprjeđenje življenja HRVI-a i društvenu zajednicu u cjelini, planiramo i dalje raditi na realizaciji istog, te je u tijeku izrada </a:t>
            </a:r>
            <a:r>
              <a:rPr lang="hr-HR" sz="1800" b="1" dirty="0">
                <a:solidFill>
                  <a:srgbClr val="92D050"/>
                </a:solidFill>
              </a:rPr>
              <a:t>fotomonografije o nastanku SŠNIDOR-a i njegovom utjecaju na rehabilitaciju HRVI-a i sportske uspjehe vrhunskih sportaša paraolimpijaca u međunarodnom paraolimpijskom sportu. </a:t>
            </a:r>
          </a:p>
          <a:p>
            <a:pPr marL="0" indent="0">
              <a:buNone/>
            </a:pPr>
            <a:endParaRPr lang="hr-HR" dirty="0">
              <a:solidFill>
                <a:srgbClr val="92D050"/>
              </a:solidFill>
            </a:endParaRPr>
          </a:p>
        </p:txBody>
      </p:sp>
    </p:spTree>
    <p:extLst>
      <p:ext uri="{BB962C8B-B14F-4D97-AF65-F5344CB8AC3E}">
        <p14:creationId xmlns:p14="http://schemas.microsoft.com/office/powerpoint/2010/main" val="91264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32" y="4769682"/>
            <a:ext cx="6620967" cy="566738"/>
          </a:xfrm>
        </p:spPr>
        <p:txBody>
          <a:bodyPr/>
          <a:lstStyle/>
          <a:p>
            <a:pPr algn="ctr"/>
            <a:endParaRPr lang="hr-HR" b="1" dirty="0">
              <a:solidFill>
                <a:srgbClr val="0070C0"/>
              </a:solidFill>
            </a:endParaRPr>
          </a:p>
        </p:txBody>
      </p:sp>
      <p:sp>
        <p:nvSpPr>
          <p:cNvPr id="4" name="Text Placeholder 3"/>
          <p:cNvSpPr>
            <a:spLocks noGrp="1"/>
          </p:cNvSpPr>
          <p:nvPr>
            <p:ph type="body" sz="half" idx="2"/>
          </p:nvPr>
        </p:nvSpPr>
        <p:spPr/>
        <p:txBody>
          <a:bodyPr>
            <a:noAutofit/>
          </a:bodyPr>
          <a:lstStyle/>
          <a:p>
            <a:pPr algn="ctr"/>
            <a:r>
              <a:rPr lang="hr-HR" sz="1800" b="1" smtClean="0">
                <a:solidFill>
                  <a:srgbClr val="FF0000"/>
                </a:solidFill>
              </a:rPr>
              <a:t>USPJESI SUDIONIKA SŠNIDOR-a U PARAOLIMPIJSKOM SPORTU</a:t>
            </a:r>
            <a:endParaRPr lang="hr-HR" sz="1800" b="1" dirty="0">
              <a:solidFill>
                <a:srgbClr val="FF0000"/>
              </a:solidFill>
            </a:endParaRPr>
          </a:p>
        </p:txBody>
      </p:sp>
      <p:pic>
        <p:nvPicPr>
          <p:cNvPr id="7" name="Picture 6"/>
          <p:cNvPicPr>
            <a:picLocks noChangeAspect="1"/>
          </p:cNvPicPr>
          <p:nvPr/>
        </p:nvPicPr>
        <p:blipFill>
          <a:blip r:embed="rId2"/>
          <a:stretch>
            <a:fillRect/>
          </a:stretch>
        </p:blipFill>
        <p:spPr>
          <a:xfrm>
            <a:off x="4427984" y="77719"/>
            <a:ext cx="3481300" cy="2524078"/>
          </a:xfrm>
          <a:prstGeom prst="rect">
            <a:avLst/>
          </a:prstGeom>
        </p:spPr>
      </p:pic>
      <p:pic>
        <p:nvPicPr>
          <p:cNvPr id="10" name="Picture 9"/>
          <p:cNvPicPr>
            <a:picLocks noChangeAspect="1"/>
          </p:cNvPicPr>
          <p:nvPr/>
        </p:nvPicPr>
        <p:blipFill>
          <a:blip r:embed="rId3"/>
          <a:stretch>
            <a:fillRect/>
          </a:stretch>
        </p:blipFill>
        <p:spPr>
          <a:xfrm>
            <a:off x="467544" y="222469"/>
            <a:ext cx="3481300" cy="2234578"/>
          </a:xfrm>
          <a:prstGeom prst="rect">
            <a:avLst/>
          </a:prstGeom>
        </p:spPr>
      </p:pic>
      <p:pic>
        <p:nvPicPr>
          <p:cNvPr id="11" name="Picture 10"/>
          <p:cNvPicPr>
            <a:picLocks noChangeAspect="1"/>
          </p:cNvPicPr>
          <p:nvPr/>
        </p:nvPicPr>
        <p:blipFill>
          <a:blip r:embed="rId4"/>
          <a:stretch>
            <a:fillRect/>
          </a:stretch>
        </p:blipFill>
        <p:spPr>
          <a:xfrm>
            <a:off x="479024" y="2601797"/>
            <a:ext cx="3481300" cy="2243625"/>
          </a:xfrm>
          <a:prstGeom prst="rect">
            <a:avLst/>
          </a:prstGeom>
        </p:spPr>
      </p:pic>
      <p:pic>
        <p:nvPicPr>
          <p:cNvPr id="12" name="Picture 11"/>
          <p:cNvPicPr>
            <a:picLocks noChangeAspect="1"/>
          </p:cNvPicPr>
          <p:nvPr/>
        </p:nvPicPr>
        <p:blipFill>
          <a:blip r:embed="rId5"/>
          <a:stretch>
            <a:fillRect/>
          </a:stretch>
        </p:blipFill>
        <p:spPr>
          <a:xfrm>
            <a:off x="4394302" y="2744856"/>
            <a:ext cx="3481300" cy="2116969"/>
          </a:xfrm>
          <a:prstGeom prst="rect">
            <a:avLst/>
          </a:prstGeom>
        </p:spPr>
      </p:pic>
    </p:spTree>
    <p:extLst>
      <p:ext uri="{BB962C8B-B14F-4D97-AF65-F5344CB8AC3E}">
        <p14:creationId xmlns:p14="http://schemas.microsoft.com/office/powerpoint/2010/main" val="277996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7216562" cy="792088"/>
          </a:xfrm>
        </p:spPr>
        <p:txBody>
          <a:bodyPr/>
          <a:lstStyle/>
          <a:p>
            <a:r>
              <a:rPr lang="hr-HR" sz="2400" b="1" dirty="0" smtClean="0">
                <a:solidFill>
                  <a:srgbClr val="FF0000"/>
                </a:solidFill>
              </a:rPr>
              <a:t>UMJETNIČKE RADIONICE i HUMANITARNE AUKCIJE</a:t>
            </a:r>
            <a:endParaRPr lang="hr-HR" sz="2400" b="1" dirty="0">
              <a:solidFill>
                <a:srgbClr val="FF0000"/>
              </a:solidFill>
            </a:endParaRPr>
          </a:p>
        </p:txBody>
      </p:sp>
      <p:sp>
        <p:nvSpPr>
          <p:cNvPr id="3" name="Content Placeholder 2"/>
          <p:cNvSpPr>
            <a:spLocks noGrp="1"/>
          </p:cNvSpPr>
          <p:nvPr>
            <p:ph idx="1"/>
          </p:nvPr>
        </p:nvSpPr>
        <p:spPr>
          <a:xfrm>
            <a:off x="251520" y="1196752"/>
            <a:ext cx="8280920" cy="5051654"/>
          </a:xfrm>
        </p:spPr>
        <p:txBody>
          <a:bodyPr>
            <a:normAutofit fontScale="92500" lnSpcReduction="10000"/>
          </a:bodyPr>
          <a:lstStyle/>
          <a:p>
            <a:pPr marL="0" indent="0" algn="just">
              <a:buNone/>
            </a:pPr>
            <a:r>
              <a:rPr lang="hr-HR" sz="1800" b="1" dirty="0" smtClean="0"/>
              <a:t>Radi se o tradicionalnom projektu HVIDR-a RH koje je prvi put održano 2007. godine, u </a:t>
            </a:r>
            <a:r>
              <a:rPr lang="en-US" sz="1800" b="1" dirty="0" err="1" smtClean="0"/>
              <a:t>svrhu</a:t>
            </a:r>
            <a:r>
              <a:rPr lang="en-US" sz="1800" b="1" dirty="0" smtClean="0"/>
              <a:t> </a:t>
            </a:r>
            <a:r>
              <a:rPr lang="en-US" sz="1800" b="1" dirty="0" err="1"/>
              <a:t>psihosocijalne</a:t>
            </a:r>
            <a:r>
              <a:rPr lang="en-US" sz="1800" b="1" dirty="0"/>
              <a:t> </a:t>
            </a:r>
            <a:r>
              <a:rPr lang="en-US" sz="1800" b="1" dirty="0" err="1"/>
              <a:t>rehabilitacije</a:t>
            </a:r>
            <a:r>
              <a:rPr lang="en-US" sz="1800" b="1" dirty="0"/>
              <a:t> </a:t>
            </a:r>
            <a:r>
              <a:rPr lang="en-US" sz="1800" b="1" dirty="0" err="1"/>
              <a:t>i</a:t>
            </a:r>
            <a:r>
              <a:rPr lang="en-US" sz="1800" b="1" dirty="0"/>
              <a:t> </a:t>
            </a:r>
            <a:r>
              <a:rPr lang="hr-HR" sz="1800" b="1" dirty="0" smtClean="0"/>
              <a:t>razvijanja umjetničko-stvaralačkih aktivnosti HRVI-a, organiziranju humaniranih izložbi i aukcija, stvaranja fundusa </a:t>
            </a:r>
            <a:r>
              <a:rPr lang="en-US" sz="1800" b="1" dirty="0" err="1" smtClean="0"/>
              <a:t>umjetničkih</a:t>
            </a:r>
            <a:r>
              <a:rPr lang="en-US" sz="1800" b="1" dirty="0" smtClean="0"/>
              <a:t> </a:t>
            </a:r>
            <a:r>
              <a:rPr lang="en-US" sz="1800" b="1" dirty="0" err="1"/>
              <a:t>djela</a:t>
            </a:r>
            <a:r>
              <a:rPr lang="en-US" sz="1800" b="1" dirty="0"/>
              <a:t> </a:t>
            </a:r>
            <a:r>
              <a:rPr lang="en-US" sz="1800" b="1" dirty="0" smtClean="0"/>
              <a:t>HVIDR-a</a:t>
            </a:r>
            <a:r>
              <a:rPr lang="hr-HR" sz="1800" b="1" dirty="0" smtClean="0"/>
              <a:t>, izradi kataloga, te prezentaciji radova umjetnika HRVI-a u zemlji i inozemstvu.</a:t>
            </a:r>
            <a:r>
              <a:rPr lang="en-US" sz="1800" b="1" dirty="0" smtClean="0"/>
              <a:t> </a:t>
            </a:r>
            <a:endParaRPr lang="hr-HR" sz="1800" b="1" dirty="0" smtClean="0"/>
          </a:p>
          <a:p>
            <a:pPr marL="0" indent="0" algn="just">
              <a:buNone/>
            </a:pPr>
            <a:r>
              <a:rPr lang="en-US" sz="1800" b="1" dirty="0" err="1"/>
              <a:t>Ministarstvo</a:t>
            </a:r>
            <a:r>
              <a:rPr lang="en-US" sz="1800" b="1" dirty="0"/>
              <a:t> </a:t>
            </a:r>
            <a:r>
              <a:rPr lang="en-US" sz="1800" b="1" dirty="0" err="1"/>
              <a:t>hrvatskih</a:t>
            </a:r>
            <a:r>
              <a:rPr lang="en-US" sz="1800" b="1" dirty="0"/>
              <a:t> </a:t>
            </a:r>
            <a:r>
              <a:rPr lang="en-US" sz="1800" b="1" dirty="0" err="1"/>
              <a:t>branitelja</a:t>
            </a:r>
            <a:r>
              <a:rPr lang="en-US" sz="1800" b="1" dirty="0"/>
              <a:t> je od </a:t>
            </a:r>
            <a:r>
              <a:rPr lang="en-US" sz="1800" b="1" dirty="0" err="1"/>
              <a:t>samog</a:t>
            </a:r>
            <a:r>
              <a:rPr lang="en-US" sz="1800" b="1" dirty="0"/>
              <a:t> </a:t>
            </a:r>
            <a:r>
              <a:rPr lang="en-US" sz="1800" b="1" dirty="0" err="1"/>
              <a:t>početka</a:t>
            </a:r>
            <a:r>
              <a:rPr lang="en-US" sz="1800" b="1" dirty="0"/>
              <a:t> </a:t>
            </a:r>
            <a:r>
              <a:rPr lang="en-US" sz="1800" b="1" dirty="0" err="1"/>
              <a:t>prepoznalo</a:t>
            </a:r>
            <a:r>
              <a:rPr lang="en-US" sz="1800" b="1" dirty="0"/>
              <a:t> </a:t>
            </a:r>
            <a:r>
              <a:rPr lang="en-US" sz="1800" b="1" dirty="0" err="1"/>
              <a:t>vrijednost</a:t>
            </a:r>
            <a:r>
              <a:rPr lang="en-US" sz="1800" b="1" dirty="0"/>
              <a:t> </a:t>
            </a:r>
            <a:r>
              <a:rPr lang="en-US" sz="1800" b="1" dirty="0" err="1"/>
              <a:t>ovog</a:t>
            </a:r>
            <a:r>
              <a:rPr lang="en-US" sz="1800" b="1" dirty="0"/>
              <a:t> </a:t>
            </a:r>
            <a:r>
              <a:rPr lang="en-US" sz="1800" b="1" dirty="0" err="1"/>
              <a:t>dugogodišnjeg</a:t>
            </a:r>
            <a:r>
              <a:rPr lang="en-US" sz="1800" b="1" dirty="0"/>
              <a:t> </a:t>
            </a:r>
            <a:r>
              <a:rPr lang="en-US" sz="1800" b="1" dirty="0" err="1"/>
              <a:t>projekta</a:t>
            </a:r>
            <a:r>
              <a:rPr lang="en-US" sz="1800" b="1" dirty="0"/>
              <a:t> HVIDR-a RH, </a:t>
            </a:r>
            <a:r>
              <a:rPr lang="en-US" sz="1800" b="1" dirty="0" err="1"/>
              <a:t>te</a:t>
            </a:r>
            <a:r>
              <a:rPr lang="en-US" sz="1800" b="1" dirty="0"/>
              <a:t> je </a:t>
            </a:r>
            <a:r>
              <a:rPr lang="en-US" sz="1800" b="1" dirty="0" err="1"/>
              <a:t>redovito</a:t>
            </a:r>
            <a:r>
              <a:rPr lang="en-US" sz="1800" b="1" dirty="0"/>
              <a:t> </a:t>
            </a:r>
            <a:r>
              <a:rPr lang="en-US" sz="1800" b="1" dirty="0" err="1"/>
              <a:t>pomagalo</a:t>
            </a:r>
            <a:r>
              <a:rPr lang="en-US" sz="1800" b="1" dirty="0"/>
              <a:t> u </a:t>
            </a:r>
            <a:r>
              <a:rPr lang="en-US" sz="1800" b="1" dirty="0" err="1"/>
              <a:t>njegovoj</a:t>
            </a:r>
            <a:r>
              <a:rPr lang="en-US" sz="1800" b="1" dirty="0"/>
              <a:t> </a:t>
            </a:r>
            <a:r>
              <a:rPr lang="en-US" sz="1800" b="1" dirty="0" err="1"/>
              <a:t>realizaciji</a:t>
            </a:r>
            <a:r>
              <a:rPr lang="en-US" sz="1800" b="1" dirty="0"/>
              <a:t> </a:t>
            </a:r>
            <a:r>
              <a:rPr lang="en-US" sz="1800" b="1" dirty="0" err="1"/>
              <a:t>na</a:t>
            </a:r>
            <a:r>
              <a:rPr lang="en-US" sz="1800" b="1" dirty="0"/>
              <a:t> </a:t>
            </a:r>
            <a:r>
              <a:rPr lang="en-US" sz="1800" b="1" dirty="0" err="1"/>
              <a:t>dobrobit</a:t>
            </a:r>
            <a:r>
              <a:rPr lang="en-US" sz="1800" b="1" dirty="0"/>
              <a:t> </a:t>
            </a:r>
            <a:r>
              <a:rPr lang="en-US" sz="1800" b="1" dirty="0" err="1"/>
              <a:t>hrvatskih</a:t>
            </a:r>
            <a:r>
              <a:rPr lang="en-US" sz="1800" b="1" dirty="0"/>
              <a:t> </a:t>
            </a:r>
            <a:r>
              <a:rPr lang="en-US" sz="1800" b="1" dirty="0" err="1"/>
              <a:t>branitelja</a:t>
            </a:r>
            <a:r>
              <a:rPr lang="en-US" sz="1800" b="1" dirty="0"/>
              <a:t> </a:t>
            </a:r>
            <a:r>
              <a:rPr lang="en-US" sz="1800" b="1" dirty="0" err="1"/>
              <a:t>i</a:t>
            </a:r>
            <a:r>
              <a:rPr lang="en-US" sz="1800" b="1" dirty="0"/>
              <a:t> </a:t>
            </a:r>
            <a:r>
              <a:rPr lang="en-US" sz="1800" b="1" dirty="0" err="1"/>
              <a:t>invalida</a:t>
            </a:r>
            <a:r>
              <a:rPr lang="en-US" sz="1800" b="1" i="1" dirty="0"/>
              <a:t> </a:t>
            </a:r>
            <a:r>
              <a:rPr lang="en-US" sz="1800" b="1" i="1" dirty="0" err="1"/>
              <a:t>Domovinskog</a:t>
            </a:r>
            <a:r>
              <a:rPr lang="en-US" sz="1800" b="1" i="1" dirty="0"/>
              <a:t> rata. </a:t>
            </a:r>
            <a:endParaRPr lang="hr-HR" sz="1800" b="1" i="1" dirty="0"/>
          </a:p>
          <a:p>
            <a:pPr marL="0" indent="0" algn="just">
              <a:buNone/>
            </a:pPr>
            <a:r>
              <a:rPr lang="hr-HR" sz="1800" b="1" dirty="0" smtClean="0"/>
              <a:t>Samo tijekom razdoblja 2014. do 2018. godine održane su 4 umjetničke radionice </a:t>
            </a:r>
            <a:r>
              <a:rPr lang="hr-HR" sz="1800" b="1" dirty="0"/>
              <a:t>u Baškom polju, Krapini i Kaštelima gdje su umjetnici izradili preko </a:t>
            </a:r>
            <a:r>
              <a:rPr lang="hr-HR" sz="1800" b="1" dirty="0" smtClean="0"/>
              <a:t>190 </a:t>
            </a:r>
            <a:r>
              <a:rPr lang="hr-HR" sz="1800" b="1" dirty="0"/>
              <a:t>umjetničkih djela, te su organizirane humanitarne aukcije pod nazivom „Umjetnošću do ključa istine i slobode“ u Baškom polju, Krapini, </a:t>
            </a:r>
            <a:r>
              <a:rPr lang="hr-HR" sz="1800" b="1" dirty="0" smtClean="0"/>
              <a:t>Zagrebu, Šibeniku </a:t>
            </a:r>
            <a:r>
              <a:rPr lang="hr-HR" sz="1800" b="1" dirty="0"/>
              <a:t>i </a:t>
            </a:r>
            <a:r>
              <a:rPr lang="hr-HR" sz="1800" b="1" dirty="0" smtClean="0"/>
              <a:t>Kaštelima, te drugim županijskim središtima </a:t>
            </a:r>
            <a:r>
              <a:rPr lang="hr-HR" sz="1800" b="1" dirty="0"/>
              <a:t>u svrhu pomoći u obrani hrvatskih </a:t>
            </a:r>
            <a:r>
              <a:rPr lang="hr-HR" sz="1800" b="1" dirty="0" smtClean="0"/>
              <a:t>branitelja, kao </a:t>
            </a:r>
            <a:r>
              <a:rPr lang="hr-HR" sz="1800" b="1" dirty="0"/>
              <a:t>i pomoći </a:t>
            </a:r>
            <a:r>
              <a:rPr lang="hr-HR" sz="1800" b="1" dirty="0" smtClean="0"/>
              <a:t>onim HRVI-ima </a:t>
            </a:r>
            <a:r>
              <a:rPr lang="hr-HR" sz="1800" b="1" dirty="0"/>
              <a:t>u teškoj materijalno-financijskoj situaciji. Također su organizirane </a:t>
            </a:r>
            <a:r>
              <a:rPr lang="hr-HR" sz="1800" b="1" dirty="0" smtClean="0"/>
              <a:t>prezentacije </a:t>
            </a:r>
            <a:r>
              <a:rPr lang="hr-HR" sz="1800" b="1" dirty="0"/>
              <a:t>radova umjetnika HRVI-a putem izložbi u gotovo svim županijskim središtima u RH i inozemstvu.</a:t>
            </a:r>
          </a:p>
          <a:p>
            <a:pPr marL="0" indent="0" algn="just">
              <a:buNone/>
            </a:pPr>
            <a:r>
              <a:rPr lang="en-US" sz="1800" b="1" dirty="0" smtClean="0"/>
              <a:t> </a:t>
            </a:r>
            <a:endParaRPr lang="hr-HR" sz="1800" dirty="0"/>
          </a:p>
        </p:txBody>
      </p:sp>
    </p:spTree>
    <p:extLst>
      <p:ext uri="{BB962C8B-B14F-4D97-AF65-F5344CB8AC3E}">
        <p14:creationId xmlns:p14="http://schemas.microsoft.com/office/powerpoint/2010/main" val="156379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27584" y="5733255"/>
            <a:ext cx="6758276" cy="385790"/>
          </a:xfrm>
        </p:spPr>
        <p:txBody>
          <a:bodyPr>
            <a:normAutofit fontScale="90000"/>
          </a:bodyPr>
          <a:lstStyle/>
          <a:p>
            <a:endParaRPr lang="hr-HR" dirty="0"/>
          </a:p>
        </p:txBody>
      </p:sp>
      <p:sp>
        <p:nvSpPr>
          <p:cNvPr id="4" name="Text Placeholder 3"/>
          <p:cNvSpPr>
            <a:spLocks noGrp="1"/>
          </p:cNvSpPr>
          <p:nvPr>
            <p:ph type="body" sz="half" idx="2"/>
          </p:nvPr>
        </p:nvSpPr>
        <p:spPr>
          <a:xfrm>
            <a:off x="1475656" y="5393074"/>
            <a:ext cx="6692974" cy="116129"/>
          </a:xfrm>
        </p:spPr>
        <p:txBody>
          <a:bodyPr>
            <a:noAutofit/>
          </a:bodyPr>
          <a:lstStyle/>
          <a:p>
            <a:endParaRPr lang="hr-HR" dirty="0" smtClean="0"/>
          </a:p>
          <a:p>
            <a:pPr algn="ctr"/>
            <a:r>
              <a:rPr lang="hr-HR" sz="2400" b="1" dirty="0" smtClean="0">
                <a:solidFill>
                  <a:srgbClr val="FF0000"/>
                </a:solidFill>
              </a:rPr>
              <a:t>UMJETNIČKE RADIONICE HVIDR-a RH</a:t>
            </a:r>
            <a:endParaRPr lang="hr-HR" sz="2400" b="1" dirty="0">
              <a:solidFill>
                <a:srgbClr val="FF0000"/>
              </a:solidFill>
            </a:endParaRPr>
          </a:p>
        </p:txBody>
      </p:sp>
      <p:pic>
        <p:nvPicPr>
          <p:cNvPr id="5" name="Slika 8" descr="F:\Umjetnička kolonija\_MG_0038.jpg"/>
          <p:cNvPicPr>
            <a:picLocks noGrp="1"/>
          </p:cNvPicPr>
          <p:nvPr>
            <p:ph type="pic" idx="1"/>
          </p:nvPr>
        </p:nvPicPr>
        <p:blipFill>
          <a:blip r:embed="rId2" cstate="print">
            <a:extLst>
              <a:ext uri="{28A0092B-C50C-407E-A947-70E740481C1C}">
                <a14:useLocalDpi xmlns:a14="http://schemas.microsoft.com/office/drawing/2010/main" val="0"/>
              </a:ext>
            </a:extLst>
          </a:blip>
          <a:srcRect t="3906" b="3906"/>
          <a:stretch>
            <a:fillRect/>
          </a:stretch>
        </p:blipFill>
        <p:spPr bwMode="auto">
          <a:xfrm>
            <a:off x="395536" y="251288"/>
            <a:ext cx="3888432" cy="2251558"/>
          </a:xfrm>
          <a:prstGeom prst="rect">
            <a:avLst/>
          </a:prstGeom>
          <a:noFill/>
          <a:ln>
            <a:noFill/>
          </a:ln>
        </p:spPr>
      </p:pic>
      <p:pic>
        <p:nvPicPr>
          <p:cNvPr id="6" name="Picture 5" descr="C:\Users\Win8\Desktop\DOKAZI\umjetnička kolonija\kolonija09.jpg"/>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51288"/>
            <a:ext cx="3901440" cy="2251558"/>
          </a:xfrm>
          <a:prstGeom prst="rect">
            <a:avLst/>
          </a:prstGeom>
          <a:noFill/>
          <a:ln>
            <a:noFill/>
          </a:ln>
        </p:spPr>
      </p:pic>
      <p:pic>
        <p:nvPicPr>
          <p:cNvPr id="7" name="Picture 6" descr="C:\Users\Win8\Desktop\DOKAZI\umjetnička kolonija\kolonija07.jpg"/>
          <p:cNvPicPr/>
          <p:nvPr/>
        </p:nvPicPr>
        <p:blipFill>
          <a:blip r:embed="rId4">
            <a:extLst>
              <a:ext uri="{28A0092B-C50C-407E-A947-70E740481C1C}">
                <a14:useLocalDpi xmlns:a14="http://schemas.microsoft.com/office/drawing/2010/main" val="0"/>
              </a:ext>
            </a:extLst>
          </a:blip>
          <a:srcRect/>
          <a:stretch>
            <a:fillRect/>
          </a:stretch>
        </p:blipFill>
        <p:spPr bwMode="auto">
          <a:xfrm>
            <a:off x="411719" y="2681624"/>
            <a:ext cx="4064000" cy="2711450"/>
          </a:xfrm>
          <a:prstGeom prst="rect">
            <a:avLst/>
          </a:prstGeom>
          <a:noFill/>
          <a:ln>
            <a:no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2611736"/>
            <a:ext cx="3456384" cy="2591895"/>
          </a:xfrm>
          <a:prstGeom prst="rect">
            <a:avLst/>
          </a:prstGeom>
        </p:spPr>
      </p:pic>
    </p:spTree>
    <p:extLst>
      <p:ext uri="{BB962C8B-B14F-4D97-AF65-F5344CB8AC3E}">
        <p14:creationId xmlns:p14="http://schemas.microsoft.com/office/powerpoint/2010/main" val="337171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975722" cy="1304568"/>
          </a:xfrm>
        </p:spPr>
        <p:txBody>
          <a:bodyPr>
            <a:noAutofit/>
          </a:bodyPr>
          <a:lstStyle/>
          <a:p>
            <a:pPr algn="ctr"/>
            <a:r>
              <a:rPr lang="hr-HR" sz="1600" b="1" dirty="0" smtClean="0">
                <a:cs typeface="Times New Roman" panose="02020603050405020304" pitchFamily="18" charset="0"/>
              </a:rPr>
              <a:t>HVIDR-a RH je dragovoljna zajednica županijskih zajednica, udruga i članova HVIDR-a RH, udruženih radi zaštite i promicanja zajedničkih nacionalnih, humanitarnih, socijalnih, zdravstvenih, sportskih, kulturnih </a:t>
            </a:r>
            <a:br>
              <a:rPr lang="hr-HR" sz="1600" b="1" dirty="0" smtClean="0">
                <a:cs typeface="Times New Roman" panose="02020603050405020304" pitchFamily="18" charset="0"/>
              </a:rPr>
            </a:br>
            <a:r>
              <a:rPr lang="hr-HR" sz="1600" b="1" dirty="0" smtClean="0">
                <a:cs typeface="Times New Roman" panose="02020603050405020304" pitchFamily="18" charset="0"/>
              </a:rPr>
              <a:t>i drugih interesa i ciljeva, te zajedničkih uvjerenja.</a:t>
            </a:r>
            <a:br>
              <a:rPr lang="hr-HR" sz="1600" b="1" dirty="0" smtClean="0">
                <a:cs typeface="Times New Roman" panose="02020603050405020304" pitchFamily="18" charset="0"/>
              </a:rPr>
            </a:br>
            <a:endParaRPr lang="hr-HR" sz="1600" b="1" dirty="0">
              <a:cs typeface="Times New Roman" panose="02020603050405020304" pitchFamily="18" charset="0"/>
            </a:endParaRPr>
          </a:p>
        </p:txBody>
      </p:sp>
      <p:sp>
        <p:nvSpPr>
          <p:cNvPr id="3" name="Content Placeholder 2"/>
          <p:cNvSpPr>
            <a:spLocks noGrp="1"/>
          </p:cNvSpPr>
          <p:nvPr>
            <p:ph idx="1"/>
          </p:nvPr>
        </p:nvSpPr>
        <p:spPr>
          <a:xfrm>
            <a:off x="611560" y="1484784"/>
            <a:ext cx="7848872" cy="4115550"/>
          </a:xfrm>
        </p:spPr>
        <p:txBody>
          <a:bodyPr>
            <a:normAutofit fontScale="25000" lnSpcReduction="20000"/>
          </a:bodyPr>
          <a:lstStyle/>
          <a:p>
            <a:pPr marL="0" indent="0" algn="ctr">
              <a:buNone/>
            </a:pPr>
            <a:endParaRPr lang="hr-HR" sz="1600" dirty="0" smtClean="0">
              <a:solidFill>
                <a:srgbClr val="7030A0"/>
              </a:solidFill>
            </a:endParaRPr>
          </a:p>
          <a:p>
            <a:pPr marL="0" indent="0" algn="ctr">
              <a:buNone/>
            </a:pPr>
            <a:r>
              <a:rPr lang="hr-HR" sz="9600" b="1" dirty="0" smtClean="0">
                <a:solidFill>
                  <a:srgbClr val="FF0000"/>
                </a:solidFill>
              </a:rPr>
              <a:t>VIZIJA, MISIJA, VRIJEDNOSTI I PRINCIPI DJELOVANJA</a:t>
            </a:r>
          </a:p>
          <a:p>
            <a:pPr marL="0" indent="0">
              <a:buNone/>
            </a:pPr>
            <a:endParaRPr lang="hr-HR" sz="7200" b="1" dirty="0" smtClean="0">
              <a:solidFill>
                <a:srgbClr val="FF0000"/>
              </a:solidFill>
            </a:endParaRPr>
          </a:p>
          <a:p>
            <a:pPr marL="0" indent="0">
              <a:buNone/>
            </a:pPr>
            <a:r>
              <a:rPr lang="hr-HR" sz="6400" b="1" dirty="0" smtClean="0">
                <a:solidFill>
                  <a:srgbClr val="FF0000"/>
                </a:solidFill>
              </a:rPr>
              <a:t>VIZIJA</a:t>
            </a:r>
            <a:endParaRPr lang="hr-HR" sz="6400" b="1" dirty="0">
              <a:solidFill>
                <a:srgbClr val="FF0000"/>
              </a:solidFill>
            </a:endParaRPr>
          </a:p>
          <a:p>
            <a:pPr marL="0" indent="0" algn="just">
              <a:buNone/>
            </a:pPr>
            <a:r>
              <a:rPr lang="hr-HR" sz="6400" b="1" dirty="0" smtClean="0"/>
              <a:t>Nacionalna organizacija kvalitetnih i održivih udruga članica koje osiguravaju aktivno sudjelovanje hrvatskih ratnih vojnih invalida Domovinskog rata u razvoju civilnog društva.</a:t>
            </a:r>
          </a:p>
          <a:p>
            <a:pPr marL="0" indent="0" algn="just">
              <a:buNone/>
            </a:pPr>
            <a:endParaRPr lang="hr-HR" sz="6400" b="1" dirty="0" smtClean="0"/>
          </a:p>
          <a:p>
            <a:pPr marL="0" indent="0" algn="just">
              <a:buNone/>
            </a:pPr>
            <a:r>
              <a:rPr lang="hr-HR" sz="6400" b="1" dirty="0" smtClean="0">
                <a:solidFill>
                  <a:srgbClr val="FF0000"/>
                </a:solidFill>
              </a:rPr>
              <a:t>MISIJA</a:t>
            </a:r>
            <a:endParaRPr lang="hr-HR" sz="6400" b="1" dirty="0">
              <a:solidFill>
                <a:srgbClr val="FF0000"/>
              </a:solidFill>
            </a:endParaRPr>
          </a:p>
          <a:p>
            <a:pPr marL="0" indent="0" algn="just">
              <a:buNone/>
            </a:pPr>
            <a:r>
              <a:rPr lang="hr-HR" sz="6400" b="1" dirty="0" smtClean="0"/>
              <a:t>Doprinijeti kvalitetnom i ravnopravnom sudjelovanju hrvatskih ratnih vojnih invalida u svim segmentima društva, te osnaživanju udruga članica kroz informiranje, edukaciju, zastupanje i senzibilizaciju javnosti, te promicanje vrijednosti Domovinskog rata.</a:t>
            </a:r>
            <a:endParaRPr lang="hr-HR" sz="6400" b="1" dirty="0"/>
          </a:p>
          <a:p>
            <a:pPr marL="0" indent="0" algn="just">
              <a:buNone/>
            </a:pPr>
            <a:r>
              <a:rPr lang="hr-HR" sz="6400" b="1" dirty="0" smtClean="0"/>
              <a:t>Sukladno ciljevima djeluje na području branitelja i stradalnika, ljudskih prava i socijalne sigurnosti.</a:t>
            </a:r>
          </a:p>
          <a:p>
            <a:pPr marL="0" indent="0" algn="just">
              <a:buNone/>
            </a:pPr>
            <a:endParaRPr lang="hr-HR" sz="6400" b="1" dirty="0"/>
          </a:p>
          <a:p>
            <a:pPr marL="0" indent="0" algn="just">
              <a:buNone/>
            </a:pPr>
            <a:r>
              <a:rPr lang="hr-HR" sz="6400" b="1" dirty="0" smtClean="0">
                <a:solidFill>
                  <a:srgbClr val="FF0000"/>
                </a:solidFill>
              </a:rPr>
              <a:t>Vrijednosti i principi djelovanja </a:t>
            </a:r>
            <a:r>
              <a:rPr lang="hr-HR" sz="6400" b="1" dirty="0" smtClean="0"/>
              <a:t>očituju se realizaciji ciljeva Statuta HVIDR-a RH.</a:t>
            </a:r>
          </a:p>
          <a:p>
            <a:pPr marL="0" indent="0">
              <a:buNone/>
            </a:pPr>
            <a:endParaRPr lang="hr-HR" sz="7200" dirty="0"/>
          </a:p>
          <a:p>
            <a:pPr marL="0" indent="0">
              <a:buNone/>
            </a:pPr>
            <a:endParaRPr lang="hr-HR" sz="7200" dirty="0"/>
          </a:p>
        </p:txBody>
      </p:sp>
    </p:spTree>
    <p:extLst>
      <p:ext uri="{BB962C8B-B14F-4D97-AF65-F5344CB8AC3E}">
        <p14:creationId xmlns:p14="http://schemas.microsoft.com/office/powerpoint/2010/main" val="1347947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57671" y="5589240"/>
            <a:ext cx="6620966" cy="293923"/>
          </a:xfrm>
        </p:spPr>
        <p:txBody>
          <a:bodyPr>
            <a:normAutofit fontScale="90000"/>
          </a:bodyPr>
          <a:lstStyle/>
          <a:p>
            <a:r>
              <a:rPr lang="hr-HR" dirty="0" smtClean="0"/>
              <a:t>ka</a:t>
            </a:r>
            <a:endParaRPr lang="hr-HR"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3341" b="13341"/>
          <a:stretch>
            <a:fillRect/>
          </a:stretch>
        </p:blipFill>
        <p:spPr>
          <a:xfrm>
            <a:off x="3872430" y="-107916"/>
            <a:ext cx="4661320" cy="256211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817"/>
            <a:ext cx="3344626" cy="44604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358" y="2769488"/>
            <a:ext cx="4661320" cy="3495460"/>
          </a:xfrm>
          <a:prstGeom prst="rect">
            <a:avLst/>
          </a:prstGeom>
        </p:spPr>
      </p:pic>
    </p:spTree>
    <p:extLst>
      <p:ext uri="{BB962C8B-B14F-4D97-AF65-F5344CB8AC3E}">
        <p14:creationId xmlns:p14="http://schemas.microsoft.com/office/powerpoint/2010/main" val="703386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r-HR" b="1" dirty="0">
                <a:solidFill>
                  <a:srgbClr val="FF0000"/>
                </a:solidFill>
              </a:rPr>
              <a:t>HUMANITARNE IZLOŽBE I AUKCIJE HVIDR-a RH</a:t>
            </a:r>
            <a:br>
              <a:rPr lang="hr-HR" b="1" dirty="0">
                <a:solidFill>
                  <a:srgbClr val="FF0000"/>
                </a:solidFill>
              </a:rPr>
            </a:br>
            <a:endParaRPr lang="hr-HR" b="1" dirty="0">
              <a:solidFill>
                <a:srgbClr val="FF0000"/>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8733" b="8733"/>
          <a:stretch>
            <a:fillRect/>
          </a:stretch>
        </p:blipFill>
        <p:spPr>
          <a:xfrm>
            <a:off x="323528" y="0"/>
            <a:ext cx="4490100" cy="2469028"/>
          </a:xfrm>
        </p:spPr>
      </p:pic>
      <p:sp>
        <p:nvSpPr>
          <p:cNvPr id="4" name="Text Placeholder 3"/>
          <p:cNvSpPr>
            <a:spLocks noGrp="1"/>
          </p:cNvSpPr>
          <p:nvPr>
            <p:ph type="body" sz="half" idx="2"/>
          </p:nvPr>
        </p:nvSpPr>
        <p:spPr/>
        <p:txBody>
          <a:bodyPr>
            <a:normAutofit/>
          </a:bodyPr>
          <a:lstStyle/>
          <a:p>
            <a:pPr algn="ctr"/>
            <a:r>
              <a:rPr lang="hr-HR" sz="1800" b="1" dirty="0" smtClean="0">
                <a:solidFill>
                  <a:srgbClr val="FF0000"/>
                </a:solidFill>
              </a:rPr>
              <a:t>HOTEL WESTIN</a:t>
            </a:r>
            <a:endParaRPr lang="hr-HR" sz="1800"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697" y="0"/>
            <a:ext cx="5074503" cy="3805877"/>
          </a:xfrm>
          <a:prstGeom prst="rect">
            <a:avLst/>
          </a:prstGeom>
        </p:spPr>
      </p:pic>
    </p:spTree>
    <p:extLst>
      <p:ext uri="{BB962C8B-B14F-4D97-AF65-F5344CB8AC3E}">
        <p14:creationId xmlns:p14="http://schemas.microsoft.com/office/powerpoint/2010/main" val="363785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272808" cy="1564361"/>
          </a:xfrm>
        </p:spPr>
        <p:txBody>
          <a:bodyPr/>
          <a:lstStyle/>
          <a:p>
            <a:r>
              <a:rPr lang="hr-HR" sz="2000" b="1" dirty="0" smtClean="0">
                <a:solidFill>
                  <a:srgbClr val="FF0000"/>
                </a:solidFill>
              </a:rPr>
              <a:t>PROJEKT – ISTRAŽIVANJE O UZROCIMA SMRTNOSTI HRVATSKIH BRANITELJA I NOVE METODE LIJEČENJA HRVI-a</a:t>
            </a:r>
            <a:endParaRPr lang="hr-HR" sz="2000" b="1" dirty="0">
              <a:solidFill>
                <a:srgbClr val="FF0000"/>
              </a:solidFill>
            </a:endParaRPr>
          </a:p>
        </p:txBody>
      </p:sp>
      <p:sp>
        <p:nvSpPr>
          <p:cNvPr id="3" name="Content Placeholder 2"/>
          <p:cNvSpPr>
            <a:spLocks noGrp="1"/>
          </p:cNvSpPr>
          <p:nvPr>
            <p:ph idx="1"/>
          </p:nvPr>
        </p:nvSpPr>
        <p:spPr>
          <a:xfrm>
            <a:off x="323528" y="1052736"/>
            <a:ext cx="8208912" cy="5544616"/>
          </a:xfrm>
        </p:spPr>
        <p:txBody>
          <a:bodyPr>
            <a:normAutofit fontScale="92500" lnSpcReduction="20000"/>
          </a:bodyPr>
          <a:lstStyle/>
          <a:p>
            <a:pPr marL="0" indent="0" algn="just">
              <a:buNone/>
            </a:pPr>
            <a:r>
              <a:rPr lang="hr-HR" sz="1800" b="1" dirty="0" smtClean="0"/>
              <a:t>U razdoblju od 2014. do 2017. godine došlo </a:t>
            </a:r>
            <a:r>
              <a:rPr lang="hr-HR" sz="1800" b="1" dirty="0"/>
              <a:t>je do suradnje sa </a:t>
            </a:r>
            <a:r>
              <a:rPr lang="hr-HR" sz="1800" b="1" dirty="0" smtClean="0"/>
              <a:t>partnerskim organizacijama </a:t>
            </a:r>
            <a:r>
              <a:rPr lang="hr-HR" sz="1800" b="1" dirty="0"/>
              <a:t>Fakultetom elektrotehnike i računarstva, KBC </a:t>
            </a:r>
            <a:r>
              <a:rPr lang="hr-HR" sz="1800" b="1" dirty="0" smtClean="0"/>
              <a:t>Rebro, KBC Split </a:t>
            </a:r>
            <a:r>
              <a:rPr lang="hr-HR" sz="1800" b="1" dirty="0"/>
              <a:t>i Zajednicom udruga hrvatskih branitelja iz Domovinskog rata liječenih od PTSP-a, </a:t>
            </a:r>
            <a:r>
              <a:rPr lang="hr-HR" sz="1800" b="1" dirty="0" smtClean="0"/>
              <a:t>te </a:t>
            </a:r>
            <a:r>
              <a:rPr lang="hr-HR" sz="1800" b="1" dirty="0"/>
              <a:t>je održan niz tribina i okruglih stolova pod </a:t>
            </a:r>
            <a:r>
              <a:rPr lang="hr-HR" sz="1800" b="1" dirty="0" smtClean="0"/>
              <a:t>prvotnim nazivom </a:t>
            </a:r>
            <a:r>
              <a:rPr lang="hr-HR" sz="1800" b="1" dirty="0"/>
              <a:t>„Nevidljive rane Domovinskog rata“ na kojima su predstavljene studije i istraživanja o alarmantnim podacima o povećanom broju smrtnosti hrvatskih branitelja, te zajednički rad na edukativnoj prevenciji i uključivanju u akcije </a:t>
            </a:r>
            <a:r>
              <a:rPr lang="hr-HR" sz="1800" b="1" dirty="0" smtClean="0"/>
              <a:t>Ministarstva hrvatskih branitelja </a:t>
            </a:r>
            <a:r>
              <a:rPr lang="hr-HR" sz="1800" b="1" dirty="0"/>
              <a:t>i zdravstvenih ustanova u svrhu smanjenja smrtnosti hrvatskih branitelja.</a:t>
            </a:r>
          </a:p>
          <a:p>
            <a:pPr marL="0" indent="0" algn="just">
              <a:buNone/>
            </a:pPr>
            <a:r>
              <a:rPr lang="hr-HR" sz="1800" b="1" dirty="0" smtClean="0"/>
              <a:t>HVIDR-a </a:t>
            </a:r>
            <a:r>
              <a:rPr lang="hr-HR" sz="1800" b="1" dirty="0"/>
              <a:t>RH je kao braniteljska udruga prepoznala važnost i značaj razvojno-istraživačkog rada </a:t>
            </a:r>
            <a:r>
              <a:rPr lang="hr-HR" sz="1800" b="1" dirty="0" smtClean="0"/>
              <a:t>FER-a, </a:t>
            </a:r>
            <a:r>
              <a:rPr lang="hr-HR" sz="1800" b="1" dirty="0"/>
              <a:t>te isto tako uvidjela mogućnosti primjene toga znanja u praksi s ciljem povećanja efikasnosti i korisnosti računalno potpomognute kognitivno-bihevioralne terapije za psihološko osnaživanje hrvatskih branitelja. </a:t>
            </a:r>
          </a:p>
          <a:p>
            <a:pPr marL="0" indent="0" algn="just">
              <a:buNone/>
            </a:pPr>
            <a:r>
              <a:rPr lang="hr-HR" sz="1800" b="1" dirty="0" smtClean="0"/>
              <a:t>Kroz </a:t>
            </a:r>
            <a:r>
              <a:rPr lang="hr-HR" sz="1800" b="1" dirty="0"/>
              <a:t>veću dostupnost navedene tehnologije u svim našim centrima za psihotraumu i </a:t>
            </a:r>
            <a:r>
              <a:rPr lang="hr-HR" sz="1800" b="1" dirty="0" smtClean="0"/>
              <a:t>veteranskim </a:t>
            </a:r>
            <a:r>
              <a:rPr lang="hr-HR" sz="1800" b="1" dirty="0"/>
              <a:t>bolnicama očekuje se značajan doprinos smanjenju rutinskog opterećenja naših psihijatara i psihologa s obzirom da se preko 200 tisuća intervencija odvija na godišnjoj razini u centrima za psihotraumu od 2009. godine.  </a:t>
            </a:r>
            <a:endParaRPr lang="hr-HR" sz="1800" b="1" dirty="0" smtClean="0"/>
          </a:p>
          <a:p>
            <a:pPr marL="0" indent="0" algn="just">
              <a:buNone/>
            </a:pPr>
            <a:r>
              <a:rPr lang="hr-HR" sz="1800" b="1" dirty="0" smtClean="0"/>
              <a:t>U tijeku je snimanje dokumentatnog filma „Veteranske bolnice – Zdravstvena slika heroja” u suradnji sa partnerskom organizacijom Stara Lendava.</a:t>
            </a:r>
            <a:endParaRPr lang="hr-HR" sz="1800" b="1" dirty="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a:p>
            <a:endParaRPr lang="hr-HR" dirty="0"/>
          </a:p>
        </p:txBody>
      </p:sp>
    </p:spTree>
    <p:extLst>
      <p:ext uri="{BB962C8B-B14F-4D97-AF65-F5344CB8AC3E}">
        <p14:creationId xmlns:p14="http://schemas.microsoft.com/office/powerpoint/2010/main" val="3884482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000" b="1" dirty="0" smtClean="0">
                <a:solidFill>
                  <a:srgbClr val="FF0000"/>
                </a:solidFill>
              </a:rPr>
              <a:t>DEMONSTRACIJE UREĐAJA – ZA NOVE METODE LIJEČENJA HRVI-a</a:t>
            </a:r>
            <a:endParaRPr lang="hr-HR" sz="2000" b="1" dirty="0">
              <a:solidFill>
                <a:srgbClr val="FF0000"/>
              </a:solidFill>
            </a:endParaRPr>
          </a:p>
        </p:txBody>
      </p:sp>
      <p:sp>
        <p:nvSpPr>
          <p:cNvPr id="3" name="Content Placeholder 2"/>
          <p:cNvSpPr>
            <a:spLocks noGrp="1"/>
          </p:cNvSpPr>
          <p:nvPr>
            <p:ph idx="1"/>
          </p:nvPr>
        </p:nvSpPr>
        <p:spPr>
          <a:xfrm>
            <a:off x="323528" y="1052736"/>
            <a:ext cx="8208912" cy="5544616"/>
          </a:xfrm>
        </p:spPr>
        <p:txBody>
          <a:bodyPr>
            <a:normAutofit/>
          </a:bodyPr>
          <a:lstStyle/>
          <a:p>
            <a:pPr marL="0" indent="0" algn="just">
              <a:buNone/>
            </a:pPr>
            <a:endParaRPr lang="hr-HR" sz="1400" b="1" dirty="0" smtClean="0"/>
          </a:p>
          <a:p>
            <a:pPr marL="0" indent="0" algn="just">
              <a:buNone/>
            </a:pPr>
            <a:r>
              <a:rPr lang="hr-HR" sz="1400" b="1" dirty="0" smtClean="0"/>
              <a:t>Sudjelovanje </a:t>
            </a:r>
            <a:r>
              <a:rPr lang="hr-HR" sz="1400" b="1" dirty="0"/>
              <a:t>hrvatskih branitelja u demonstracijama računalno potpomognute kognitivno-bihevioralne terapije tijekom 2016. i 2017. godine, predstavlja značajan iskorak prema približavanju ovih znanstvenih istraživanja kliničkoj praksi u RH s ciljem unaprjeđenja psihološkog osnaživanja i zdravstvene skrbi svih hrvatskih branitelja koji su pretrpjeli fizička i psihička ranjavanja i stradavanja u Domovinskom ratu. Kao što je ranije navedeno, prezentacije i predavanja pod nazivom </a:t>
            </a:r>
            <a:r>
              <a:rPr lang="hr-HR" sz="1400" b="1" dirty="0">
                <a:solidFill>
                  <a:srgbClr val="92D050"/>
                </a:solidFill>
              </a:rPr>
              <a:t>„Mogućnosti suvremenih digitalnih tehnologija u jačanju metalnog zdravlja hrvatskih branitelja</a:t>
            </a:r>
            <a:r>
              <a:rPr lang="hr-HR" sz="1400" b="1" dirty="0"/>
              <a:t>” su održane u Poreču, Baškom polju, Zagrebu i Osijeku</a:t>
            </a:r>
            <a:r>
              <a:rPr lang="hr-HR" sz="1400" dirty="0"/>
              <a:t>. </a:t>
            </a:r>
          </a:p>
          <a:p>
            <a:pPr marL="0" indent="0" algn="just">
              <a:buNone/>
            </a:pPr>
            <a:endParaRPr lang="hr-HR" sz="1400" b="1" dirty="0" smtClean="0"/>
          </a:p>
          <a:p>
            <a:pPr marL="0" indent="0" algn="just">
              <a:buNone/>
            </a:pPr>
            <a:endParaRPr lang="hr-HR" sz="1400" dirty="0"/>
          </a:p>
          <a:p>
            <a:pPr marL="0" indent="0" algn="just">
              <a:buNone/>
            </a:pPr>
            <a:endParaRPr lang="hr-HR" sz="1400" dirty="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a:p>
            <a:endParaRPr lang="hr-HR" dirty="0"/>
          </a:p>
          <a:p>
            <a:endParaRPr lang="hr-HR" dirty="0"/>
          </a:p>
        </p:txBody>
      </p:sp>
      <p:pic>
        <p:nvPicPr>
          <p:cNvPr id="4" name="Picture Placeholder 4" descr="C:\Users\Win8\Desktop\G2016_Prilozi uz opisno izvjesce\Projekt nove metode lijecenja i dr\14615877_344893659180321_8631842102145154535_o.jpg"/>
          <p:cNvPicPr>
            <a:picLocks/>
          </p:cNvPicPr>
          <p:nvPr/>
        </p:nvPicPr>
        <p:blipFill>
          <a:blip r:embed="rId2" cstate="print">
            <a:extLst>
              <a:ext uri="{28A0092B-C50C-407E-A947-70E740481C1C}">
                <a14:useLocalDpi xmlns:a14="http://schemas.microsoft.com/office/drawing/2010/main" val="0"/>
              </a:ext>
            </a:extLst>
          </a:blip>
          <a:srcRect t="13341" b="13341"/>
          <a:stretch>
            <a:fillRect/>
          </a:stretch>
        </p:blipFill>
        <p:spPr bwMode="auto">
          <a:xfrm>
            <a:off x="323527" y="3326108"/>
            <a:ext cx="4176465" cy="3127228"/>
          </a:xfrm>
          <a:prstGeom prst="rect">
            <a:avLst/>
          </a:prstGeom>
          <a:noFill/>
          <a:ln>
            <a:noFill/>
          </a:ln>
        </p:spPr>
      </p:pic>
      <p:pic>
        <p:nvPicPr>
          <p:cNvPr id="5" name="Picture 4" descr="C:\Users\Win8\Desktop\G2016_Prilozi uz opisno izvjesce\Projekt nove metode lijecenja i dr\14570563_344893609180326_7861657193016718428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326108"/>
            <a:ext cx="4306325" cy="3055220"/>
          </a:xfrm>
          <a:prstGeom prst="rect">
            <a:avLst/>
          </a:prstGeom>
          <a:noFill/>
          <a:ln>
            <a:noFill/>
          </a:ln>
        </p:spPr>
      </p:pic>
    </p:spTree>
    <p:extLst>
      <p:ext uri="{BB962C8B-B14F-4D97-AF65-F5344CB8AC3E}">
        <p14:creationId xmlns:p14="http://schemas.microsoft.com/office/powerpoint/2010/main" val="2425181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08911" cy="864096"/>
          </a:xfrm>
        </p:spPr>
        <p:txBody>
          <a:bodyPr/>
          <a:lstStyle/>
          <a:p>
            <a:r>
              <a:rPr lang="hr-HR" sz="2000" b="1" dirty="0" smtClean="0">
                <a:solidFill>
                  <a:srgbClr val="FF0000"/>
                </a:solidFill>
              </a:rPr>
              <a:t>PROJEKTI MEĐUNARODNE SURADNJE SA ORGANIZACIJAMA I UDRUGAMA IZ DRUGIH ZEMALJA</a:t>
            </a:r>
            <a:endParaRPr lang="hr-HR" sz="2000" b="1" dirty="0">
              <a:solidFill>
                <a:srgbClr val="FF0000"/>
              </a:solidFill>
            </a:endParaRPr>
          </a:p>
        </p:txBody>
      </p:sp>
      <p:sp>
        <p:nvSpPr>
          <p:cNvPr id="3" name="Content Placeholder 2"/>
          <p:cNvSpPr>
            <a:spLocks noGrp="1"/>
          </p:cNvSpPr>
          <p:nvPr>
            <p:ph idx="1"/>
          </p:nvPr>
        </p:nvSpPr>
        <p:spPr>
          <a:xfrm>
            <a:off x="323528" y="1124744"/>
            <a:ext cx="8208912" cy="5051654"/>
          </a:xfrm>
        </p:spPr>
        <p:txBody>
          <a:bodyPr>
            <a:normAutofit fontScale="85000" lnSpcReduction="10000"/>
          </a:bodyPr>
          <a:lstStyle/>
          <a:p>
            <a:pPr marL="0" indent="0" algn="just">
              <a:buNone/>
            </a:pPr>
            <a:r>
              <a:rPr lang="hr-HR" b="1" dirty="0" smtClean="0"/>
              <a:t>Uz već navedene međunarodne suradnje, temeljem </a:t>
            </a:r>
            <a:r>
              <a:rPr lang="hr-HR" b="1" dirty="0"/>
              <a:t>realizacije projekta „</a:t>
            </a:r>
            <a:r>
              <a:rPr lang="hr-HR" b="1" dirty="0">
                <a:solidFill>
                  <a:srgbClr val="92D050"/>
                </a:solidFill>
              </a:rPr>
              <a:t>Istina o Domovinskom ratu </a:t>
            </a:r>
            <a:r>
              <a:rPr lang="hr-HR" b="1" dirty="0" smtClean="0">
                <a:solidFill>
                  <a:srgbClr val="92D050"/>
                </a:solidFill>
              </a:rPr>
              <a:t>u </a:t>
            </a:r>
            <a:r>
              <a:rPr lang="hr-HR" b="1" dirty="0">
                <a:solidFill>
                  <a:srgbClr val="92D050"/>
                </a:solidFill>
              </a:rPr>
              <a:t>RH i BiH“, </a:t>
            </a:r>
            <a:r>
              <a:rPr lang="hr-HR" b="1" dirty="0" smtClean="0"/>
              <a:t>ostvaruje se dugogodišnja suradnja </a:t>
            </a:r>
            <a:r>
              <a:rPr lang="hr-HR" b="1" dirty="0"/>
              <a:t>sa </a:t>
            </a:r>
            <a:r>
              <a:rPr lang="hr-HR" b="1" dirty="0" smtClean="0"/>
              <a:t>partnerom Hrvatskim </a:t>
            </a:r>
            <a:r>
              <a:rPr lang="hr-HR" b="1" dirty="0"/>
              <a:t>dokumentacijskim centrom Domovinskog rata BiH, na </a:t>
            </a:r>
            <a:r>
              <a:rPr lang="hr-HR" b="1" dirty="0" smtClean="0"/>
              <a:t>kojim aktivnostima je u prethodne 4 godine </a:t>
            </a:r>
            <a:r>
              <a:rPr lang="hr-HR" b="1" dirty="0"/>
              <a:t>sudjelovalo preko </a:t>
            </a:r>
            <a:r>
              <a:rPr lang="hr-HR" b="1" dirty="0" smtClean="0"/>
              <a:t>2500 </a:t>
            </a:r>
            <a:r>
              <a:rPr lang="hr-HR" b="1" dirty="0"/>
              <a:t>HRVI-a i članova njihovih obitelji, te je održano niz tribina i okruglih stolova u RH i BiH sa ciljem da se znanstvenim metodama, kao i projektom izdavaštva – izdavanjem </a:t>
            </a:r>
            <a:r>
              <a:rPr lang="hr-HR" b="1" dirty="0" smtClean="0"/>
              <a:t>8 </a:t>
            </a:r>
            <a:r>
              <a:rPr lang="hr-HR" b="1" dirty="0"/>
              <a:t>zbornika radova o važnim obljetnicama i oslobodilačkim akcijama pomogne u promicanju istine u Domovinskom ratu u RH i BiH, radi lakše edukacije i informiranosti članova udruga i šire društvene zajednice o </a:t>
            </a:r>
            <a:r>
              <a:rPr lang="hr-HR" b="1" dirty="0" smtClean="0"/>
              <a:t>istini u Domovinskom ratu u RH i BiH.</a:t>
            </a:r>
            <a:r>
              <a:rPr lang="hr-HR" b="1" dirty="0"/>
              <a:t> </a:t>
            </a:r>
          </a:p>
          <a:p>
            <a:pPr marL="0" indent="0" algn="just">
              <a:buNone/>
            </a:pPr>
            <a:r>
              <a:rPr lang="hr-HR" b="1" dirty="0" smtClean="0"/>
              <a:t>Kroz realizaciju projekta </a:t>
            </a:r>
            <a:r>
              <a:rPr lang="hr-HR" b="1" dirty="0" smtClean="0">
                <a:solidFill>
                  <a:srgbClr val="92D050"/>
                </a:solidFill>
              </a:rPr>
              <a:t>„Suradnje </a:t>
            </a:r>
            <a:r>
              <a:rPr lang="hr-HR" b="1" dirty="0">
                <a:solidFill>
                  <a:srgbClr val="92D050"/>
                </a:solidFill>
              </a:rPr>
              <a:t>sa udrugama iz drugih zemalja</a:t>
            </a:r>
            <a:r>
              <a:rPr lang="hr-HR" b="1" dirty="0"/>
              <a:t>“ ostvarena </a:t>
            </a:r>
            <a:r>
              <a:rPr lang="hr-HR" b="1" dirty="0" smtClean="0"/>
              <a:t>je dugogodišnja </a:t>
            </a:r>
            <a:r>
              <a:rPr lang="hr-HR" b="1" dirty="0"/>
              <a:t>suradnja sa HVIDR-om HVO Herceg Bosne te </a:t>
            </a:r>
            <a:r>
              <a:rPr lang="hr-HR" b="1" dirty="0" smtClean="0"/>
              <a:t>se kontinuirano provode </a:t>
            </a:r>
            <a:r>
              <a:rPr lang="hr-HR" b="1" dirty="0"/>
              <a:t>aktivnosti projekta u svrhu promicanja vrijednosti Domovinskog rata – obilježavanja obljetnica </a:t>
            </a:r>
            <a:r>
              <a:rPr lang="hr-HR" b="1" dirty="0" smtClean="0"/>
              <a:t>DR </a:t>
            </a:r>
            <a:r>
              <a:rPr lang="hr-HR" b="1" dirty="0"/>
              <a:t>u RH i </a:t>
            </a:r>
            <a:r>
              <a:rPr lang="hr-HR" b="1" dirty="0" smtClean="0"/>
              <a:t>BIH. Također su  održavane tribine o </a:t>
            </a:r>
            <a:r>
              <a:rPr lang="hr-HR" b="1" dirty="0"/>
              <a:t>realizaciji  odredaba zakona kojima se reguliranju prava HRVI-a i branitelja HVO-a, kao i </a:t>
            </a:r>
            <a:r>
              <a:rPr lang="hr-HR" b="1" dirty="0" smtClean="0"/>
              <a:t>realizaciji </a:t>
            </a:r>
            <a:r>
              <a:rPr lang="hr-HR" b="1" dirty="0"/>
              <a:t>i praćenju odredaba Međudržavnog ugovora između RH i BIH oko pomoći stradalnicima HVO-a, te </a:t>
            </a:r>
            <a:r>
              <a:rPr lang="hr-HR" b="1" dirty="0" smtClean="0"/>
              <a:t>se realiziraju aktivnosti </a:t>
            </a:r>
            <a:r>
              <a:rPr lang="hr-HR" b="1" dirty="0"/>
              <a:t>suradnje na sportskim aktivnostima i sudjelovanju ekipe HVIDR-a HVO HB na svim </a:t>
            </a:r>
            <a:r>
              <a:rPr lang="hr-HR" b="1" dirty="0" smtClean="0"/>
              <a:t>SŠNIDOR-ima.</a:t>
            </a:r>
            <a:endParaRPr lang="hr-HR" b="1" dirty="0"/>
          </a:p>
          <a:p>
            <a:pPr marL="0" indent="0">
              <a:buNone/>
            </a:pPr>
            <a:endParaRPr lang="hr-HR" dirty="0"/>
          </a:p>
        </p:txBody>
      </p:sp>
    </p:spTree>
    <p:extLst>
      <p:ext uri="{BB962C8B-B14F-4D97-AF65-F5344CB8AC3E}">
        <p14:creationId xmlns:p14="http://schemas.microsoft.com/office/powerpoint/2010/main" val="907107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hr-HR" sz="1600" b="1" dirty="0" smtClean="0"/>
              <a:t>Zadnja tribina o pravima pripadnika HVO-a održana je n</a:t>
            </a:r>
            <a:r>
              <a:rPr lang="en-US" sz="1600" b="1" dirty="0" err="1" smtClean="0"/>
              <a:t>akon</a:t>
            </a:r>
            <a:r>
              <a:rPr lang="en-US" sz="1600" b="1" dirty="0" smtClean="0"/>
              <a:t> </a:t>
            </a:r>
            <a:r>
              <a:rPr lang="en-US" sz="1600" b="1" dirty="0" err="1"/>
              <a:t>redovnog</a:t>
            </a:r>
            <a:r>
              <a:rPr lang="en-US" sz="1600" b="1" dirty="0"/>
              <a:t> </a:t>
            </a:r>
            <a:r>
              <a:rPr lang="en-US" sz="1600" b="1" dirty="0" err="1"/>
              <a:t>Sabora</a:t>
            </a:r>
            <a:r>
              <a:rPr lang="en-US" sz="1600" b="1" dirty="0"/>
              <a:t> HVIDR-a RH </a:t>
            </a:r>
            <a:r>
              <a:rPr lang="hr-HR" sz="1600" b="1" dirty="0" smtClean="0"/>
              <a:t>13. listopada 2017. </a:t>
            </a:r>
            <a:r>
              <a:rPr lang="en-US" sz="1600" b="1" dirty="0" err="1" smtClean="0"/>
              <a:t>budući</a:t>
            </a:r>
            <a:r>
              <a:rPr lang="en-US" sz="1600" b="1" dirty="0" smtClean="0"/>
              <a:t> </a:t>
            </a:r>
            <a:r>
              <a:rPr lang="en-US" sz="1600" b="1" dirty="0"/>
              <a:t>da je </a:t>
            </a:r>
            <a:r>
              <a:rPr lang="en-US" sz="1600" b="1" dirty="0" err="1"/>
              <a:t>tema</a:t>
            </a:r>
            <a:r>
              <a:rPr lang="en-US" sz="1600" b="1" dirty="0"/>
              <a:t> </a:t>
            </a:r>
            <a:r>
              <a:rPr lang="en-US" sz="1600" b="1" dirty="0" err="1"/>
              <a:t>bila</a:t>
            </a:r>
            <a:r>
              <a:rPr lang="en-US" sz="1600" b="1" dirty="0"/>
              <a:t> </a:t>
            </a:r>
            <a:r>
              <a:rPr lang="en-US" sz="1600" b="1" dirty="0" err="1"/>
              <a:t>donošenje</a:t>
            </a:r>
            <a:r>
              <a:rPr lang="en-US" sz="1600" b="1" dirty="0"/>
              <a:t> </a:t>
            </a:r>
            <a:r>
              <a:rPr lang="en-US" sz="1600" b="1" dirty="0" err="1"/>
              <a:t>novog</a:t>
            </a:r>
            <a:r>
              <a:rPr lang="en-US" sz="1600" b="1" dirty="0"/>
              <a:t> </a:t>
            </a:r>
            <a:r>
              <a:rPr lang="en-US" sz="1600" b="1" dirty="0" err="1"/>
              <a:t>Jedinstvenog</a:t>
            </a:r>
            <a:r>
              <a:rPr lang="en-US" sz="1600" b="1" dirty="0"/>
              <a:t> </a:t>
            </a:r>
            <a:r>
              <a:rPr lang="en-US" sz="1600" b="1" dirty="0" err="1"/>
              <a:t>zakona</a:t>
            </a:r>
            <a:r>
              <a:rPr lang="en-US" sz="1600" b="1" dirty="0"/>
              <a:t> o </a:t>
            </a:r>
            <a:r>
              <a:rPr lang="en-US" sz="1600" b="1" dirty="0" err="1"/>
              <a:t>hrvatskim</a:t>
            </a:r>
            <a:r>
              <a:rPr lang="en-US" sz="1600" b="1" dirty="0"/>
              <a:t> </a:t>
            </a:r>
            <a:r>
              <a:rPr lang="en-US" sz="1600" b="1" dirty="0" err="1"/>
              <a:t>braniteljima</a:t>
            </a:r>
            <a:r>
              <a:rPr lang="en-US" sz="1600" b="1" dirty="0"/>
              <a:t> </a:t>
            </a:r>
            <a:r>
              <a:rPr lang="en-US" sz="1600" b="1" dirty="0" err="1"/>
              <a:t>iz</a:t>
            </a:r>
            <a:r>
              <a:rPr lang="en-US" sz="1600" b="1" dirty="0"/>
              <a:t> </a:t>
            </a:r>
            <a:r>
              <a:rPr lang="en-US" sz="1600" b="1" dirty="0" err="1"/>
              <a:t>Domovinskog</a:t>
            </a:r>
            <a:r>
              <a:rPr lang="en-US" sz="1600" b="1" dirty="0"/>
              <a:t> rata </a:t>
            </a:r>
            <a:r>
              <a:rPr lang="en-US" sz="1600" b="1" dirty="0" err="1"/>
              <a:t>i</a:t>
            </a:r>
            <a:r>
              <a:rPr lang="en-US" sz="1600" b="1" dirty="0"/>
              <a:t> </a:t>
            </a:r>
            <a:r>
              <a:rPr lang="en-US" sz="1600" b="1" dirty="0" err="1"/>
              <a:t>članovima</a:t>
            </a:r>
            <a:r>
              <a:rPr lang="en-US" sz="1600" b="1" dirty="0"/>
              <a:t> </a:t>
            </a:r>
            <a:r>
              <a:rPr lang="en-US" sz="1600" b="1" dirty="0" err="1"/>
              <a:t>njihovih</a:t>
            </a:r>
            <a:r>
              <a:rPr lang="en-US" sz="1600" b="1" dirty="0"/>
              <a:t> </a:t>
            </a:r>
            <a:r>
              <a:rPr lang="en-US" sz="1600" b="1" dirty="0" err="1"/>
              <a:t>obitelji</a:t>
            </a:r>
            <a:r>
              <a:rPr lang="en-US" sz="1600" b="1" dirty="0"/>
              <a:t> – </a:t>
            </a:r>
            <a:r>
              <a:rPr lang="hr-HR" sz="1600" b="1" dirty="0" smtClean="0"/>
              <a:t>na kojoj su posebno obrazložena </a:t>
            </a:r>
            <a:r>
              <a:rPr lang="en-US" sz="1600" b="1" dirty="0" err="1" smtClean="0"/>
              <a:t>prava</a:t>
            </a:r>
            <a:r>
              <a:rPr lang="en-US" sz="1600" b="1" dirty="0" smtClean="0"/>
              <a:t> </a:t>
            </a:r>
            <a:r>
              <a:rPr lang="en-US" sz="1600" b="1" dirty="0" err="1"/>
              <a:t>branitelja</a:t>
            </a:r>
            <a:r>
              <a:rPr lang="en-US" sz="1600" b="1" dirty="0"/>
              <a:t> </a:t>
            </a:r>
            <a:r>
              <a:rPr lang="en-US" sz="1600" b="1" dirty="0" err="1"/>
              <a:t>i</a:t>
            </a:r>
            <a:r>
              <a:rPr lang="en-US" sz="1600" b="1" dirty="0"/>
              <a:t> HRVI-a </a:t>
            </a:r>
            <a:r>
              <a:rPr lang="en-US" sz="1600" b="1" dirty="0" err="1"/>
              <a:t>pripadnika</a:t>
            </a:r>
            <a:r>
              <a:rPr lang="en-US" sz="1600" b="1" dirty="0"/>
              <a:t> </a:t>
            </a:r>
            <a:r>
              <a:rPr lang="en-US" sz="1600" b="1" dirty="0" smtClean="0"/>
              <a:t>HVO-</a:t>
            </a:r>
            <a:r>
              <a:rPr lang="hr-HR" sz="1600" b="1" dirty="0" smtClean="0"/>
              <a:t>a koja stupaju na snagu 1.1.2019. godine. </a:t>
            </a:r>
            <a:endParaRPr lang="hr-HR" sz="1600" b="1" dirty="0"/>
          </a:p>
        </p:txBody>
      </p:sp>
      <p:sp>
        <p:nvSpPr>
          <p:cNvPr id="4" name="Text Placeholder 3"/>
          <p:cNvSpPr>
            <a:spLocks noGrp="1"/>
          </p:cNvSpPr>
          <p:nvPr>
            <p:ph type="body" sz="half" idx="2"/>
          </p:nvPr>
        </p:nvSpPr>
        <p:spPr/>
        <p:txBody>
          <a:bodyPr>
            <a:normAutofit fontScale="55000" lnSpcReduction="20000"/>
          </a:bodyPr>
          <a:lstStyle/>
          <a:p>
            <a:pPr algn="ctr"/>
            <a:endParaRPr lang="hr-HR" sz="1400" b="1" dirty="0" smtClean="0">
              <a:solidFill>
                <a:srgbClr val="FF0000"/>
              </a:solidFill>
            </a:endParaRPr>
          </a:p>
          <a:p>
            <a:pPr algn="ctr"/>
            <a:r>
              <a:rPr lang="hr-HR" sz="2200" b="1" dirty="0" smtClean="0">
                <a:solidFill>
                  <a:srgbClr val="FF0000"/>
                </a:solidFill>
              </a:rPr>
              <a:t>PROJEKTI MEĐUNARODNE SURADNJE</a:t>
            </a:r>
          </a:p>
          <a:p>
            <a:pPr algn="ctr"/>
            <a:endParaRPr lang="hr-HR" sz="1400" b="1" dirty="0">
              <a:solidFill>
                <a:srgbClr val="FF0000"/>
              </a:solidFill>
            </a:endParaRPr>
          </a:p>
        </p:txBody>
      </p:sp>
      <p:pic>
        <p:nvPicPr>
          <p:cNvPr id="5" name="Picture Placeholder 4" descr="C:\Users\Win8\AppData\Local\Temp\DSC_0863.JPG"/>
          <p:cNvPicPr>
            <a:picLocks noGrp="1"/>
          </p:cNvPicPr>
          <p:nvPr>
            <p:ph type="pic" idx="1"/>
          </p:nvPr>
        </p:nvPicPr>
        <p:blipFill>
          <a:blip r:embed="rId2" cstate="print">
            <a:extLst>
              <a:ext uri="{28A0092B-C50C-407E-A947-70E740481C1C}">
                <a14:useLocalDpi xmlns:a14="http://schemas.microsoft.com/office/drawing/2010/main" val="0"/>
              </a:ext>
            </a:extLst>
          </a:blip>
          <a:srcRect l="1096" r="1096"/>
          <a:stretch>
            <a:fillRect/>
          </a:stretch>
        </p:blipFill>
        <p:spPr bwMode="auto">
          <a:xfrm>
            <a:off x="251520" y="575218"/>
            <a:ext cx="4274416" cy="3194738"/>
          </a:xfrm>
          <a:prstGeom prst="rect">
            <a:avLst/>
          </a:prstGeom>
          <a:noFill/>
          <a:ln>
            <a:noFill/>
          </a:ln>
        </p:spPr>
      </p:pic>
      <p:pic>
        <p:nvPicPr>
          <p:cNvPr id="6" name="Slika 12" descr="F:\PA13638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936" y="575218"/>
            <a:ext cx="4283710" cy="3213100"/>
          </a:xfrm>
          <a:prstGeom prst="rect">
            <a:avLst/>
          </a:prstGeom>
          <a:noFill/>
          <a:ln>
            <a:noFill/>
          </a:ln>
        </p:spPr>
      </p:pic>
    </p:spTree>
    <p:extLst>
      <p:ext uri="{BB962C8B-B14F-4D97-AF65-F5344CB8AC3E}">
        <p14:creationId xmlns:p14="http://schemas.microsoft.com/office/powerpoint/2010/main" val="2356686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36904" cy="792088"/>
          </a:xfrm>
        </p:spPr>
        <p:txBody>
          <a:bodyPr/>
          <a:lstStyle/>
          <a:p>
            <a:r>
              <a:rPr lang="hr-HR" sz="2000" b="1" dirty="0" smtClean="0">
                <a:solidFill>
                  <a:srgbClr val="FF0000"/>
                </a:solidFill>
              </a:rPr>
              <a:t>PROJEKTI IZDAVAŠTVA I SNIMANJE FILMOVA I PJESAMA 2014.-2018.</a:t>
            </a:r>
            <a:endParaRPr lang="hr-HR" sz="2000" b="1" dirty="0">
              <a:solidFill>
                <a:srgbClr val="FF0000"/>
              </a:solidFill>
            </a:endParaRPr>
          </a:p>
        </p:txBody>
      </p:sp>
      <p:sp>
        <p:nvSpPr>
          <p:cNvPr id="3" name="Content Placeholder 2"/>
          <p:cNvSpPr>
            <a:spLocks noGrp="1"/>
          </p:cNvSpPr>
          <p:nvPr>
            <p:ph idx="1"/>
          </p:nvPr>
        </p:nvSpPr>
        <p:spPr>
          <a:xfrm>
            <a:off x="611560" y="1268759"/>
            <a:ext cx="7848872" cy="4979647"/>
          </a:xfrm>
        </p:spPr>
        <p:txBody>
          <a:bodyPr>
            <a:normAutofit fontScale="32500" lnSpcReduction="20000"/>
          </a:bodyPr>
          <a:lstStyle/>
          <a:p>
            <a:pPr marL="0" indent="0" algn="just">
              <a:buNone/>
            </a:pPr>
            <a:r>
              <a:rPr lang="hr-HR" sz="5600" b="1" dirty="0" smtClean="0"/>
              <a:t>Provođenjem projekata izdavaštva i snimanja filmova, zahvaljujući </a:t>
            </a:r>
            <a:r>
              <a:rPr lang="hr-HR" sz="5600" b="1" dirty="0"/>
              <a:t>potpori Ministarstva hrvatskih branitelja, došlo je do realizacije niza projekata u partnerskom odnosu HVIDR-a RH i tvrtke Stara Lendava d.o.o. slijedom dugogodišnje suradnje na mnogim, za populaciju invalida i branitelja, značajnim projektima u vidu foto i video praćenja važnih događaja, obljetnica, skupova te </a:t>
            </a:r>
            <a:r>
              <a:rPr lang="hr-HR" sz="5600" b="1" dirty="0" smtClean="0"/>
              <a:t>kroz realizaciju ostvarene </a:t>
            </a:r>
            <a:r>
              <a:rPr lang="hr-HR" sz="5600" b="1" dirty="0"/>
              <a:t>suradnje na izradi dokumentarnog filma „</a:t>
            </a:r>
            <a:r>
              <a:rPr lang="hr-HR" sz="5600" b="1" dirty="0">
                <a:solidFill>
                  <a:srgbClr val="92D050"/>
                </a:solidFill>
              </a:rPr>
              <a:t>Mi smo osjetili, Vi ne zaboravite“, </a:t>
            </a:r>
            <a:r>
              <a:rPr lang="hr-HR" sz="5600" b="1" dirty="0"/>
              <a:t>izradi fotomonografije </a:t>
            </a:r>
            <a:r>
              <a:rPr lang="hr-HR" sz="5600" b="1" dirty="0">
                <a:solidFill>
                  <a:srgbClr val="92D050"/>
                </a:solidFill>
              </a:rPr>
              <a:t>„Virovitičke ratne rane i pobjede“, filma o braniteljima umjetnicima</a:t>
            </a:r>
            <a:r>
              <a:rPr lang="hr-HR" sz="5600" b="1" dirty="0"/>
              <a:t>, te posljednjeg video projekta pod nazivom „</a:t>
            </a:r>
            <a:r>
              <a:rPr lang="hr-HR" sz="5600" b="1" dirty="0">
                <a:solidFill>
                  <a:srgbClr val="92D050"/>
                </a:solidFill>
              </a:rPr>
              <a:t>Zločin za koji nitko nije odgovarao</a:t>
            </a:r>
            <a:r>
              <a:rPr lang="hr-HR" sz="5600" b="1" dirty="0"/>
              <a:t>“, a koji svjedoči o Voćinskim žrtvama iz 1991. godine. </a:t>
            </a:r>
          </a:p>
          <a:p>
            <a:pPr marL="0" indent="0" algn="just">
              <a:buNone/>
            </a:pPr>
            <a:r>
              <a:rPr lang="hr-HR" sz="5600" b="1" dirty="0" smtClean="0"/>
              <a:t>Na </a:t>
            </a:r>
            <a:r>
              <a:rPr lang="hr-HR" sz="5600" b="1" dirty="0"/>
              <a:t>temelju provođenja plana i programa, tijekom 2015. završena je realizacija snimanja dokumentarnog filma </a:t>
            </a:r>
            <a:r>
              <a:rPr lang="hr-HR" sz="5600" b="1" dirty="0">
                <a:solidFill>
                  <a:srgbClr val="92D050"/>
                </a:solidFill>
              </a:rPr>
              <a:t>„Vukovar – mjesto sjećanja“ redatelja Veljka Bulajić</a:t>
            </a:r>
            <a:r>
              <a:rPr lang="hr-HR" sz="5600" b="1" dirty="0"/>
              <a:t>a, te je utvrđena potreba prevođenja filma na engleski jezik radi distribucije na stranim tržištima. Premijera filma je održana 14.04. u </a:t>
            </a:r>
            <a:r>
              <a:rPr lang="hr-HR" sz="5600" b="1" dirty="0" smtClean="0"/>
              <a:t>Zagrebu</a:t>
            </a:r>
            <a:r>
              <a:rPr lang="hr-HR" sz="5600" b="1" dirty="0"/>
              <a:t>, a povodom obilježavanja Dana sjećanja na žrtvu </a:t>
            </a:r>
            <a:r>
              <a:rPr lang="hr-HR" sz="5600" b="1" dirty="0" smtClean="0"/>
              <a:t>Vukovara - promocija filma je održana 14.11., dok je premijera bila na HRT-u bila 17.11.2015.  </a:t>
            </a:r>
            <a:endParaRPr lang="hr-HR" sz="5600" b="1" dirty="0"/>
          </a:p>
          <a:p>
            <a:pPr marL="0" indent="0">
              <a:buNone/>
            </a:pPr>
            <a:r>
              <a:rPr lang="hr-HR" sz="5600" b="1" dirty="0"/>
              <a:t> </a:t>
            </a:r>
            <a:endParaRPr lang="hr-HR" sz="5600" dirty="0"/>
          </a:p>
          <a:p>
            <a:endParaRPr lang="hr-HR" sz="4300" dirty="0"/>
          </a:p>
          <a:p>
            <a:pPr marL="0" indent="0">
              <a:buNone/>
            </a:pPr>
            <a:endParaRPr lang="hr-HR" dirty="0"/>
          </a:p>
        </p:txBody>
      </p:sp>
    </p:spTree>
    <p:extLst>
      <p:ext uri="{BB962C8B-B14F-4D97-AF65-F5344CB8AC3E}">
        <p14:creationId xmlns:p14="http://schemas.microsoft.com/office/powerpoint/2010/main" val="1265599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36904" cy="792088"/>
          </a:xfrm>
        </p:spPr>
        <p:txBody>
          <a:bodyPr/>
          <a:lstStyle/>
          <a:p>
            <a:r>
              <a:rPr lang="hr-HR" sz="2000" b="1" dirty="0" smtClean="0">
                <a:solidFill>
                  <a:srgbClr val="FF0000"/>
                </a:solidFill>
              </a:rPr>
              <a:t>PROJEKTI IZDAVAŠTVA I SNIMANJE FILMOVA I PJESAMA 2014.-2018.</a:t>
            </a:r>
            <a:endParaRPr lang="hr-HR" sz="2000" b="1" dirty="0">
              <a:solidFill>
                <a:srgbClr val="FF0000"/>
              </a:solidFill>
            </a:endParaRPr>
          </a:p>
        </p:txBody>
      </p:sp>
      <p:sp>
        <p:nvSpPr>
          <p:cNvPr id="3" name="Content Placeholder 2"/>
          <p:cNvSpPr>
            <a:spLocks noGrp="1"/>
          </p:cNvSpPr>
          <p:nvPr>
            <p:ph idx="1"/>
          </p:nvPr>
        </p:nvSpPr>
        <p:spPr>
          <a:xfrm>
            <a:off x="611560" y="1268759"/>
            <a:ext cx="7848872" cy="4979647"/>
          </a:xfrm>
        </p:spPr>
        <p:txBody>
          <a:bodyPr>
            <a:normAutofit fontScale="25000" lnSpcReduction="20000"/>
          </a:bodyPr>
          <a:lstStyle/>
          <a:p>
            <a:pPr marL="0" indent="0" algn="just">
              <a:buNone/>
            </a:pPr>
            <a:r>
              <a:rPr lang="hr-HR" sz="6400" b="1" dirty="0"/>
              <a:t>Tijekom 2017. završeno je snimanje dokumentarnog serijala </a:t>
            </a:r>
            <a:r>
              <a:rPr lang="hr-HR" sz="6400" b="1" dirty="0">
                <a:solidFill>
                  <a:srgbClr val="92D050"/>
                </a:solidFill>
              </a:rPr>
              <a:t>„Heroji Vukovara“-III dio u suradnji sa umjetničkom organizacijom Missart </a:t>
            </a:r>
            <a:r>
              <a:rPr lang="hr-HR" sz="6400" b="1" dirty="0"/>
              <a:t>redatelja Dominika Galića. Serijal je projekt koji gotovo desetljeće dominira medijskim prostorom vezanim uz </a:t>
            </a:r>
            <a:r>
              <a:rPr lang="hr-HR" sz="6400" b="1" dirty="0" smtClean="0"/>
              <a:t>DR. </a:t>
            </a:r>
            <a:r>
              <a:rPr lang="hr-HR" sz="6400" b="1" dirty="0"/>
              <a:t>Pojedini mediji su ga nazvali najvećim multimedijalnim spomenikom Domovinskog rata, te predstavlja svojevrsni brend svojom prepoznatljivošću među serijalima kojima se iznose istinita svjedočanstva izravnih sudionika </a:t>
            </a:r>
            <a:r>
              <a:rPr lang="hr-HR" sz="6400" b="1" dirty="0" smtClean="0"/>
              <a:t>DR.</a:t>
            </a:r>
          </a:p>
          <a:p>
            <a:pPr marL="0" indent="0" algn="just">
              <a:buNone/>
            </a:pPr>
            <a:r>
              <a:rPr lang="hr-HR" sz="6400" b="1" dirty="0" smtClean="0"/>
              <a:t> </a:t>
            </a:r>
            <a:r>
              <a:rPr lang="hr-HR" sz="6400" b="1" dirty="0"/>
              <a:t>Snimanjem trećeg dijela ovog dokumentarnog </a:t>
            </a:r>
            <a:r>
              <a:rPr lang="hr-HR" sz="6400" b="1" dirty="0" smtClean="0"/>
              <a:t>serijala, </a:t>
            </a:r>
            <a:r>
              <a:rPr lang="hr-HR" sz="6400" b="1" dirty="0"/>
              <a:t>koji je podržalo Ministarstvo hrvatskih </a:t>
            </a:r>
            <a:r>
              <a:rPr lang="hr-HR" sz="6400" b="1" dirty="0" smtClean="0"/>
              <a:t>branitelja, </a:t>
            </a:r>
            <a:r>
              <a:rPr lang="hr-HR" sz="6400" b="1" dirty="0"/>
              <a:t>želimo trajno obilježiti, ovjekovječiti i pokušati spriječiti od zaborava stradanje, patnju, junaštvo i domoljublje svih branitelja Vukovara, u svrhu ostvarivanja općeg cilja - očuvanja stečevina i ublažavanje posljedica Domovinskog </a:t>
            </a:r>
            <a:r>
              <a:rPr lang="hr-HR" sz="6400" b="1" dirty="0" smtClean="0"/>
              <a:t>rata.</a:t>
            </a:r>
          </a:p>
          <a:p>
            <a:pPr marL="0" indent="0" algn="just">
              <a:buNone/>
            </a:pPr>
            <a:r>
              <a:rPr lang="hr-HR" sz="6400" b="1" dirty="0" smtClean="0"/>
              <a:t>Također </a:t>
            </a:r>
            <a:r>
              <a:rPr lang="hr-HR" sz="6400" b="1" dirty="0"/>
              <a:t>je nastavljena suradnja sa umjetnicima i </a:t>
            </a:r>
            <a:r>
              <a:rPr lang="hr-HR" sz="6400" b="1" dirty="0">
                <a:solidFill>
                  <a:srgbClr val="92D050"/>
                </a:solidFill>
              </a:rPr>
              <a:t>Dječjim zborom </a:t>
            </a:r>
            <a:r>
              <a:rPr lang="hr-HR" sz="6400" b="1" dirty="0" smtClean="0">
                <a:solidFill>
                  <a:srgbClr val="92D050"/>
                </a:solidFill>
              </a:rPr>
              <a:t>„Zagrebački anđeli</a:t>
            </a:r>
            <a:r>
              <a:rPr lang="hr-HR" sz="6400" b="1" dirty="0" smtClean="0"/>
              <a:t>” </a:t>
            </a:r>
            <a:r>
              <a:rPr lang="hr-HR" sz="6400" b="1" dirty="0"/>
              <a:t>na snimanju pjesme o braniteljima i sjećanju na Domovinski rat - multimedijalne aktivnosti oživljavanja sjećanja na </a:t>
            </a:r>
            <a:r>
              <a:rPr lang="hr-HR" sz="6400" b="1" dirty="0" smtClean="0"/>
              <a:t>DR </a:t>
            </a:r>
            <a:r>
              <a:rPr lang="hr-HR" sz="6400" b="1" dirty="0"/>
              <a:t>kroz edukaciju djece i mladih – snimanje pjesme </a:t>
            </a:r>
            <a:r>
              <a:rPr lang="hr-HR" sz="6400" b="1" dirty="0">
                <a:solidFill>
                  <a:srgbClr val="92D050"/>
                </a:solidFill>
              </a:rPr>
              <a:t>„Domovino moja mila</a:t>
            </a:r>
            <a:r>
              <a:rPr lang="hr-HR" sz="6400" b="1" dirty="0"/>
              <a:t>“. Pjesma je premijerno izvedena u dvorani Vatroslav Lisinski 27. svibnja </a:t>
            </a:r>
            <a:r>
              <a:rPr lang="hr-HR" sz="6400" b="1" dirty="0" smtClean="0"/>
              <a:t>2018. u </a:t>
            </a:r>
            <a:r>
              <a:rPr lang="hr-HR" sz="6400" b="1" dirty="0"/>
              <a:t>izvođenju DZ Zagrebački anđeli i klape Kampanel u sklopu obilježavanja Dana branitelja Grada Zagreba. </a:t>
            </a:r>
          </a:p>
          <a:p>
            <a:pPr marL="0" indent="0" algn="just">
              <a:buNone/>
            </a:pPr>
            <a:endParaRPr lang="hr-HR" sz="6400" b="1" dirty="0"/>
          </a:p>
          <a:p>
            <a:pPr marL="0" indent="0">
              <a:buNone/>
            </a:pPr>
            <a:r>
              <a:rPr lang="hr-HR" sz="6400" dirty="0"/>
              <a:t> </a:t>
            </a:r>
          </a:p>
          <a:p>
            <a:endParaRPr lang="hr-HR" sz="4300" dirty="0"/>
          </a:p>
          <a:p>
            <a:pPr marL="0" indent="0">
              <a:buNone/>
            </a:pPr>
            <a:endParaRPr lang="hr-HR" dirty="0"/>
          </a:p>
        </p:txBody>
      </p:sp>
    </p:spTree>
    <p:extLst>
      <p:ext uri="{BB962C8B-B14F-4D97-AF65-F5344CB8AC3E}">
        <p14:creationId xmlns:p14="http://schemas.microsoft.com/office/powerpoint/2010/main" val="1191833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36904" cy="792088"/>
          </a:xfrm>
        </p:spPr>
        <p:txBody>
          <a:bodyPr/>
          <a:lstStyle/>
          <a:p>
            <a:pPr algn="ctr"/>
            <a:r>
              <a:rPr lang="hr-HR" sz="2400" b="1" dirty="0" smtClean="0">
                <a:solidFill>
                  <a:srgbClr val="FF0000"/>
                </a:solidFill>
              </a:rPr>
              <a:t>Z A K LJ U Č A K</a:t>
            </a:r>
            <a:endParaRPr lang="hr-HR" sz="2400" b="1" dirty="0">
              <a:solidFill>
                <a:srgbClr val="FF0000"/>
              </a:solidFill>
            </a:endParaRPr>
          </a:p>
        </p:txBody>
      </p:sp>
      <p:sp>
        <p:nvSpPr>
          <p:cNvPr id="3" name="Content Placeholder 2"/>
          <p:cNvSpPr>
            <a:spLocks noGrp="1"/>
          </p:cNvSpPr>
          <p:nvPr>
            <p:ph idx="1"/>
          </p:nvPr>
        </p:nvSpPr>
        <p:spPr>
          <a:xfrm>
            <a:off x="611560" y="1268759"/>
            <a:ext cx="7848872" cy="4979647"/>
          </a:xfrm>
        </p:spPr>
        <p:txBody>
          <a:bodyPr>
            <a:normAutofit fontScale="25000" lnSpcReduction="20000"/>
          </a:bodyPr>
          <a:lstStyle/>
          <a:p>
            <a:pPr marL="0" indent="0" algn="just">
              <a:buNone/>
            </a:pPr>
            <a:r>
              <a:rPr lang="hr-HR" sz="8000" b="1" dirty="0" smtClean="0"/>
              <a:t>Radi svih opisanih pozitivnih iskustava u radu naše udruge tijekom korištenja institucionalne podrške Nacionalne zaklade za razvoj civilnog društva, te aktivnosti temeljem realizacije Sporazuma o razvojnoj suradnji u području djelovanja 9. Centra znanja, u 2019. godini, planiramo </a:t>
            </a:r>
            <a:r>
              <a:rPr lang="hr-HR" sz="8000" b="1" dirty="0" smtClean="0">
                <a:solidFill>
                  <a:srgbClr val="92D050"/>
                </a:solidFill>
              </a:rPr>
              <a:t>daljnji razvoj HVIDR-a RH uz  realizaciju svih odredaba Sporazuma, kao i Pravila o standardima i načinu provođenja Razvojne suradnje</a:t>
            </a:r>
            <a:r>
              <a:rPr lang="hr-HR" sz="8000" b="1" dirty="0" smtClean="0"/>
              <a:t>, te ćemo posebice obratiti pozornost na </a:t>
            </a:r>
            <a:r>
              <a:rPr lang="hr-HR" sz="8000" b="1" dirty="0" smtClean="0">
                <a:solidFill>
                  <a:srgbClr val="92D050"/>
                </a:solidFill>
              </a:rPr>
              <a:t>daljnju edukaciju i prijenos znanja što većem broju od naših 130 članica</a:t>
            </a:r>
            <a:r>
              <a:rPr lang="hr-HR" sz="8000" b="1" dirty="0" smtClean="0"/>
              <a:t>, u svrhu unaprjeđenja življenja hvatskih branitelja i stradalnika DR.</a:t>
            </a:r>
          </a:p>
          <a:p>
            <a:pPr marL="0" indent="0" algn="just">
              <a:buNone/>
            </a:pPr>
            <a:r>
              <a:rPr lang="hr-HR" sz="8000" b="1" dirty="0" smtClean="0"/>
              <a:t>Do sada su institucionalnu podršku realizirale 4 udruge, a ostale 4 su u fazi natječajnog postupka.</a:t>
            </a:r>
          </a:p>
          <a:p>
            <a:pPr marL="0" indent="0" algn="just">
              <a:buNone/>
            </a:pPr>
            <a:endParaRPr lang="hr-HR" sz="8000" b="1" dirty="0"/>
          </a:p>
          <a:p>
            <a:pPr marL="0" indent="0" algn="just">
              <a:buNone/>
            </a:pPr>
            <a:endParaRPr lang="hr-HR" sz="8000" b="1" dirty="0" smtClean="0"/>
          </a:p>
          <a:p>
            <a:pPr marL="0" indent="0">
              <a:buNone/>
            </a:pPr>
            <a:r>
              <a:rPr lang="hr-HR" sz="6400" dirty="0"/>
              <a:t> </a:t>
            </a:r>
          </a:p>
          <a:p>
            <a:endParaRPr lang="hr-HR" sz="4300" dirty="0"/>
          </a:p>
          <a:p>
            <a:pPr marL="0" indent="0">
              <a:buNone/>
            </a:pPr>
            <a:endParaRPr lang="hr-HR" dirty="0"/>
          </a:p>
        </p:txBody>
      </p:sp>
    </p:spTree>
    <p:extLst>
      <p:ext uri="{BB962C8B-B14F-4D97-AF65-F5344CB8AC3E}">
        <p14:creationId xmlns:p14="http://schemas.microsoft.com/office/powerpoint/2010/main" val="3023780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920880" cy="72008"/>
          </a:xfrm>
        </p:spPr>
        <p:txBody>
          <a:bodyPr/>
          <a:lstStyle/>
          <a:p>
            <a:endParaRPr lang="hr-HR" sz="2000" b="1" dirty="0">
              <a:solidFill>
                <a:schemeClr val="accent4">
                  <a:lumMod val="50000"/>
                </a:schemeClr>
              </a:solidFill>
            </a:endParaRPr>
          </a:p>
        </p:txBody>
      </p:sp>
      <p:sp>
        <p:nvSpPr>
          <p:cNvPr id="3" name="Content Placeholder 2"/>
          <p:cNvSpPr>
            <a:spLocks noGrp="1"/>
          </p:cNvSpPr>
          <p:nvPr>
            <p:ph idx="1"/>
          </p:nvPr>
        </p:nvSpPr>
        <p:spPr>
          <a:xfrm>
            <a:off x="683568" y="1268759"/>
            <a:ext cx="7776864" cy="5263208"/>
          </a:xfrm>
        </p:spPr>
        <p:txBody>
          <a:bodyPr>
            <a:normAutofit/>
          </a:bodyPr>
          <a:lstStyle/>
          <a:p>
            <a:pPr marL="0" indent="0" algn="ctr">
              <a:buNone/>
            </a:pPr>
            <a:r>
              <a:rPr lang="hr-HR" sz="6400" dirty="0"/>
              <a:t> </a:t>
            </a:r>
            <a:r>
              <a:rPr lang="hr-HR" sz="1100" b="1" dirty="0" smtClean="0"/>
              <a:t>Za</a:t>
            </a:r>
            <a:r>
              <a:rPr lang="en-US" sz="1100" b="1" dirty="0" err="1" smtClean="0"/>
              <a:t>jednica</a:t>
            </a:r>
            <a:r>
              <a:rPr lang="en-US" sz="1100" b="1" dirty="0" smtClean="0"/>
              <a:t> </a:t>
            </a:r>
            <a:r>
              <a:rPr lang="en-US" sz="1100" b="1" dirty="0" err="1" smtClean="0"/>
              <a:t>županijskih</a:t>
            </a:r>
            <a:r>
              <a:rPr lang="en-US" sz="1100" b="1" dirty="0" smtClean="0"/>
              <a:t> </a:t>
            </a:r>
            <a:r>
              <a:rPr lang="en-US" sz="1100" b="1" dirty="0" err="1" smtClean="0"/>
              <a:t>zajednica</a:t>
            </a:r>
            <a:r>
              <a:rPr lang="en-US" sz="1100" b="1" dirty="0" smtClean="0"/>
              <a:t>, </a:t>
            </a:r>
            <a:r>
              <a:rPr lang="en-US" sz="1100" b="1" dirty="0" err="1" smtClean="0"/>
              <a:t>udruga</a:t>
            </a:r>
            <a:r>
              <a:rPr lang="en-US" sz="1100" b="1" dirty="0" smtClean="0"/>
              <a:t> </a:t>
            </a:r>
            <a:r>
              <a:rPr lang="en-US" sz="1100" b="1" dirty="0" err="1" smtClean="0"/>
              <a:t>i</a:t>
            </a:r>
            <a:r>
              <a:rPr lang="en-US" sz="1100" b="1" dirty="0" smtClean="0"/>
              <a:t> </a:t>
            </a:r>
            <a:r>
              <a:rPr lang="en-US" sz="1100" b="1" dirty="0" err="1" smtClean="0"/>
              <a:t>članova</a:t>
            </a:r>
            <a:r>
              <a:rPr lang="en-US" sz="1100" b="1" dirty="0" smtClean="0"/>
              <a:t> HVIDR-a RH je </a:t>
            </a:r>
            <a:r>
              <a:rPr lang="en-US" sz="1100" b="1" dirty="0" err="1" smtClean="0"/>
              <a:t>Centar</a:t>
            </a:r>
            <a:r>
              <a:rPr lang="en-US" sz="1100" b="1" dirty="0" smtClean="0"/>
              <a:t> </a:t>
            </a:r>
            <a:r>
              <a:rPr lang="en-US" sz="1100" b="1" dirty="0" err="1" smtClean="0"/>
              <a:t>znanja</a:t>
            </a:r>
            <a:r>
              <a:rPr lang="en-US" sz="1100" b="1" dirty="0" smtClean="0"/>
              <a:t> </a:t>
            </a:r>
            <a:r>
              <a:rPr lang="en-US" sz="1100" b="1" dirty="0" err="1" smtClean="0"/>
              <a:t>za</a:t>
            </a:r>
            <a:r>
              <a:rPr lang="en-US" sz="1100" b="1" dirty="0" smtClean="0"/>
              <a:t> </a:t>
            </a:r>
            <a:r>
              <a:rPr lang="en-US" sz="1100" b="1" dirty="0" err="1" smtClean="0"/>
              <a:t>društveni</a:t>
            </a:r>
            <a:r>
              <a:rPr lang="en-US" sz="1100" b="1" dirty="0" smtClean="0"/>
              <a:t> </a:t>
            </a:r>
            <a:r>
              <a:rPr lang="en-US" sz="1100" b="1" dirty="0" err="1" smtClean="0"/>
              <a:t>razvoj</a:t>
            </a:r>
            <a:r>
              <a:rPr lang="en-US" sz="1100" b="1" dirty="0" smtClean="0"/>
              <a:t> u </a:t>
            </a:r>
            <a:r>
              <a:rPr lang="en-US" sz="1100" b="1" dirty="0" err="1" smtClean="0"/>
              <a:t>području</a:t>
            </a:r>
            <a:r>
              <a:rPr lang="en-US" sz="1100" b="1" dirty="0" smtClean="0"/>
              <a:t> </a:t>
            </a:r>
            <a:r>
              <a:rPr lang="en-US" sz="1100" b="1" dirty="0" err="1" smtClean="0"/>
              <a:t>unapređenja</a:t>
            </a:r>
            <a:r>
              <a:rPr lang="en-US" sz="1100" b="1" dirty="0" smtClean="0"/>
              <a:t> </a:t>
            </a:r>
            <a:r>
              <a:rPr lang="en-US" sz="1100" b="1" dirty="0" err="1" smtClean="0"/>
              <a:t>kvalitete</a:t>
            </a:r>
            <a:r>
              <a:rPr lang="en-US" sz="1100" b="1" dirty="0" smtClean="0"/>
              <a:t> </a:t>
            </a:r>
            <a:r>
              <a:rPr lang="en-US" sz="1100" b="1" dirty="0" err="1" smtClean="0"/>
              <a:t>življenja</a:t>
            </a:r>
            <a:r>
              <a:rPr lang="en-US" sz="1100" b="1" dirty="0" smtClean="0"/>
              <a:t> </a:t>
            </a:r>
            <a:r>
              <a:rPr lang="en-US" sz="1100" b="1" dirty="0" err="1" smtClean="0"/>
              <a:t>hrvatskih</a:t>
            </a:r>
            <a:r>
              <a:rPr lang="en-US" sz="1100" b="1" dirty="0" smtClean="0"/>
              <a:t> </a:t>
            </a:r>
            <a:r>
              <a:rPr lang="en-US" sz="1100" b="1" dirty="0" err="1" smtClean="0"/>
              <a:t>branitelja</a:t>
            </a:r>
            <a:r>
              <a:rPr lang="en-US" sz="1100" b="1" dirty="0" smtClean="0"/>
              <a:t> </a:t>
            </a:r>
            <a:r>
              <a:rPr lang="en-US" sz="1100" b="1" dirty="0" err="1" smtClean="0"/>
              <a:t>iz</a:t>
            </a:r>
            <a:r>
              <a:rPr lang="en-US" sz="1100" b="1" dirty="0" smtClean="0"/>
              <a:t> </a:t>
            </a:r>
            <a:r>
              <a:rPr lang="en-US" sz="1100" b="1" dirty="0" err="1" smtClean="0"/>
              <a:t>Domovinskog</a:t>
            </a:r>
            <a:r>
              <a:rPr lang="en-US" sz="1100" b="1" dirty="0" smtClean="0"/>
              <a:t> rata </a:t>
            </a:r>
            <a:endParaRPr lang="hr-HR" sz="1100" b="1" dirty="0" smtClean="0"/>
          </a:p>
          <a:p>
            <a:pPr marL="0" indent="0" algn="ctr">
              <a:buNone/>
            </a:pPr>
            <a:r>
              <a:rPr lang="en-US" sz="1100" b="1" dirty="0" smtClean="0"/>
              <a:t>u </a:t>
            </a:r>
            <a:r>
              <a:rPr lang="en-US" sz="1100" b="1" dirty="0" err="1" smtClean="0"/>
              <a:t>okviru</a:t>
            </a:r>
            <a:r>
              <a:rPr lang="en-US" sz="1100" b="1" dirty="0" smtClean="0"/>
              <a:t> </a:t>
            </a:r>
            <a:r>
              <a:rPr lang="en-US" sz="1100" b="1" dirty="0" err="1" smtClean="0"/>
              <a:t>Razvojne</a:t>
            </a:r>
            <a:r>
              <a:rPr lang="en-US" sz="1100" b="1" dirty="0" smtClean="0"/>
              <a:t> </a:t>
            </a:r>
            <a:r>
              <a:rPr lang="en-US" sz="1100" b="1" dirty="0" err="1" smtClean="0"/>
              <a:t>suradnje</a:t>
            </a:r>
            <a:r>
              <a:rPr lang="en-US" sz="1100" b="1" dirty="0" smtClean="0"/>
              <a:t> </a:t>
            </a:r>
            <a:r>
              <a:rPr lang="en-US" sz="1100" b="1" dirty="0" err="1" smtClean="0"/>
              <a:t>sa</a:t>
            </a:r>
            <a:r>
              <a:rPr lang="en-US" sz="1100" b="1" dirty="0" smtClean="0"/>
              <a:t> </a:t>
            </a:r>
            <a:r>
              <a:rPr lang="en-US" sz="1100" b="1" dirty="0" err="1" smtClean="0"/>
              <a:t>Nacionalnom</a:t>
            </a:r>
            <a:r>
              <a:rPr lang="en-US" sz="1100" b="1" dirty="0" smtClean="0"/>
              <a:t> </a:t>
            </a:r>
            <a:r>
              <a:rPr lang="en-US" sz="1100" b="1" dirty="0" err="1" smtClean="0"/>
              <a:t>zakladom</a:t>
            </a:r>
            <a:endParaRPr lang="hr-HR" sz="1100" b="1" dirty="0"/>
          </a:p>
        </p:txBody>
      </p:sp>
      <p:pic>
        <p:nvPicPr>
          <p:cNvPr id="4" name="Slika 17" descr="http://www.hvidra.hr/sadrzaj/uploads/2017/11/logozaklada.png"/>
          <p:cNvPicPr/>
          <p:nvPr/>
        </p:nvPicPr>
        <p:blipFill>
          <a:blip r:embed="rId2">
            <a:extLst>
              <a:ext uri="{28A0092B-C50C-407E-A947-70E740481C1C}">
                <a14:useLocalDpi xmlns:a14="http://schemas.microsoft.com/office/drawing/2010/main" val="0"/>
              </a:ext>
            </a:extLst>
          </a:blip>
          <a:srcRect/>
          <a:stretch>
            <a:fillRect/>
          </a:stretch>
        </p:blipFill>
        <p:spPr bwMode="auto">
          <a:xfrm>
            <a:off x="3676862" y="188640"/>
            <a:ext cx="1430020" cy="1430020"/>
          </a:xfrm>
          <a:prstGeom prst="rect">
            <a:avLst/>
          </a:prstGeom>
          <a:noFill/>
          <a:ln>
            <a:noFill/>
          </a:ln>
        </p:spPr>
      </p:pic>
      <p:pic>
        <p:nvPicPr>
          <p:cNvPr id="5" name="Picture 4" descr="Slikovni rezultat za ministarstvo hrvatskih branitelja logo"/>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068959"/>
            <a:ext cx="1944000" cy="1348166"/>
          </a:xfrm>
          <a:prstGeom prst="rect">
            <a:avLst/>
          </a:prstGeom>
          <a:noFill/>
          <a:ln>
            <a:noFill/>
          </a:ln>
        </p:spPr>
      </p:pic>
      <p:sp>
        <p:nvSpPr>
          <p:cNvPr id="7" name="Rectangle 6"/>
          <p:cNvSpPr/>
          <p:nvPr/>
        </p:nvSpPr>
        <p:spPr>
          <a:xfrm rot="10800000" flipV="1">
            <a:off x="2195736" y="4892543"/>
            <a:ext cx="4757460" cy="1639423"/>
          </a:xfrm>
          <a:prstGeom prst="rect">
            <a:avLst/>
          </a:prstGeom>
        </p:spPr>
        <p:txBody>
          <a:bodyPr wrap="square">
            <a:spAutoFit/>
          </a:bodyPr>
          <a:lstStyle/>
          <a:p>
            <a:pPr algn="ctr">
              <a:lnSpc>
                <a:spcPct val="115000"/>
              </a:lnSpc>
              <a:spcAft>
                <a:spcPts val="1000"/>
              </a:spcAft>
              <a:tabLst>
                <a:tab pos="3702050" algn="l"/>
              </a:tabLst>
            </a:pPr>
            <a:r>
              <a:rPr lang="en-US"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HVIDR-a RH</a:t>
            </a:r>
            <a:endParaRPr lang="hr-HR"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tabLst>
                <a:tab pos="3702050" algn="l"/>
              </a:tabLst>
            </a:pPr>
            <a:r>
              <a:rPr lang="en-US"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Galovićeva</a:t>
            </a:r>
            <a:r>
              <a:rPr lang="en-US"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10, 10000 Zagreb </a:t>
            </a:r>
            <a:r>
              <a:rPr lang="en-US"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Hrvatska</a:t>
            </a:r>
            <a:endParaRPr lang="hr-HR"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tabLst>
                <a:tab pos="3702050" algn="l"/>
              </a:tabLst>
            </a:pPr>
            <a:r>
              <a:rPr lang="en-US"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tel</a:t>
            </a:r>
            <a:r>
              <a:rPr lang="en-US"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01 2395 104, fax 01 2303 074</a:t>
            </a:r>
            <a:endParaRPr lang="hr-HR"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tabLst>
                <a:tab pos="3702050" algn="l"/>
              </a:tabLst>
            </a:pP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hvidra.rh@gmail.com</a:t>
            </a:r>
            <a:endParaRPr lang="hr-HR"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www.hvidra.hr</a:t>
            </a:r>
            <a:endParaRPr lang="hr-HR" sz="1200" dirty="0"/>
          </a:p>
        </p:txBody>
      </p:sp>
    </p:spTree>
    <p:extLst>
      <p:ext uri="{BB962C8B-B14F-4D97-AF65-F5344CB8AC3E}">
        <p14:creationId xmlns:p14="http://schemas.microsoft.com/office/powerpoint/2010/main" val="153737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b="1" dirty="0" smtClean="0">
                <a:solidFill>
                  <a:srgbClr val="FF0000"/>
                </a:solidFill>
              </a:rPr>
              <a:t>OPĆENITO O UDRUZI</a:t>
            </a:r>
            <a:endParaRPr lang="hr-HR" sz="2400" b="1" dirty="0">
              <a:solidFill>
                <a:srgbClr val="FF0000"/>
              </a:solidFill>
            </a:endParaRPr>
          </a:p>
        </p:txBody>
      </p:sp>
      <p:sp>
        <p:nvSpPr>
          <p:cNvPr id="3" name="Content Placeholder 2"/>
          <p:cNvSpPr>
            <a:spLocks noGrp="1"/>
          </p:cNvSpPr>
          <p:nvPr>
            <p:ph idx="1"/>
          </p:nvPr>
        </p:nvSpPr>
        <p:spPr>
          <a:xfrm>
            <a:off x="611560" y="1124743"/>
            <a:ext cx="7992888" cy="5123663"/>
          </a:xfrm>
        </p:spPr>
        <p:txBody>
          <a:bodyPr>
            <a:normAutofit fontScale="77500" lnSpcReduction="20000"/>
          </a:bodyPr>
          <a:lstStyle/>
          <a:p>
            <a:pPr marL="0" indent="0" algn="just">
              <a:buNone/>
            </a:pPr>
            <a:r>
              <a:rPr lang="hr-HR" sz="2200" b="1" dirty="0" smtClean="0"/>
              <a:t>Inicijativa za osnivanje Saveza HVIDR-a </a:t>
            </a:r>
            <a:r>
              <a:rPr lang="hr-HR" sz="2200" b="1" dirty="0"/>
              <a:t>RH </a:t>
            </a:r>
            <a:r>
              <a:rPr lang="hr-HR" sz="2200" b="1" dirty="0" smtClean="0"/>
              <a:t>nastala je davne 1992</a:t>
            </a:r>
            <a:r>
              <a:rPr lang="hr-HR" sz="2200" b="1" dirty="0"/>
              <a:t>. godine na </a:t>
            </a:r>
            <a:r>
              <a:rPr lang="hr-HR" sz="2200" b="1" dirty="0" smtClean="0"/>
              <a:t>prijedlog </a:t>
            </a:r>
            <a:r>
              <a:rPr lang="hr-HR" sz="2200" b="1" dirty="0"/>
              <a:t>ranjenih hrvatskih branitelja teško stradalih u obrani suvereniteta RH koji su se nalazili na rehabilitaciji u Božidarevićevoj bolnici u Zagrebu. </a:t>
            </a:r>
            <a:r>
              <a:rPr lang="hr-HR" sz="2200" b="1" dirty="0" smtClean="0"/>
              <a:t>Udruga je osnovana 25. travnja 1992., a sastanak </a:t>
            </a:r>
            <a:r>
              <a:rPr lang="hr-HR" sz="2200" b="1" dirty="0"/>
              <a:t>Inicijativnog odbora HRVI-a 25</a:t>
            </a:r>
            <a:r>
              <a:rPr lang="hr-HR" sz="2200" b="1" dirty="0" smtClean="0"/>
              <a:t>. veljače 1992</a:t>
            </a:r>
            <a:r>
              <a:rPr lang="hr-HR" sz="2200" b="1" dirty="0"/>
              <a:t>. danas se obilježava kao Dan osnivanja HVIDR-a RH. </a:t>
            </a:r>
          </a:p>
          <a:p>
            <a:pPr marL="0" indent="0" algn="just">
              <a:buNone/>
            </a:pPr>
            <a:r>
              <a:rPr lang="hr-HR" sz="2200" b="1" dirty="0"/>
              <a:t>Od svoga osnivanja do danas aktivnosti </a:t>
            </a:r>
            <a:r>
              <a:rPr lang="hr-HR" sz="2200" b="1" dirty="0" smtClean="0"/>
              <a:t>udruge </a:t>
            </a:r>
            <a:r>
              <a:rPr lang="hr-HR" sz="2200" b="1" dirty="0"/>
              <a:t>obuhvaćaju </a:t>
            </a:r>
            <a:r>
              <a:rPr lang="hr-HR" sz="2200" b="1" dirty="0" smtClean="0"/>
              <a:t>ostvarivanje </a:t>
            </a:r>
            <a:r>
              <a:rPr lang="hr-HR" sz="2200" b="1" dirty="0"/>
              <a:t>ciljeva Statuta, sa posebnim osvrtom na  socijalnu i pravnu zaštitu hrvatskih ratnih vojnih invalida Domovinskog rata, te promicanje, razvitak i unapređenje vrijednosti </a:t>
            </a:r>
            <a:r>
              <a:rPr lang="hr-HR" sz="2200" b="1" dirty="0" smtClean="0"/>
              <a:t>DR, </a:t>
            </a:r>
            <a:r>
              <a:rPr lang="hr-HR" sz="2200" b="1" dirty="0"/>
              <a:t>kao i njegovih žrtava. </a:t>
            </a:r>
            <a:endParaRPr lang="hr-HR" sz="2200" b="1" dirty="0" smtClean="0"/>
          </a:p>
          <a:p>
            <a:pPr marL="0" indent="0" algn="just">
              <a:buNone/>
            </a:pPr>
            <a:r>
              <a:rPr lang="hr-HR" sz="2200" b="1" dirty="0" smtClean="0">
                <a:solidFill>
                  <a:schemeClr val="tx1">
                    <a:lumMod val="95000"/>
                  </a:schemeClr>
                </a:solidFill>
              </a:rPr>
              <a:t>Provođenjem </a:t>
            </a:r>
            <a:r>
              <a:rPr lang="hr-HR" sz="2200" b="1" dirty="0">
                <a:solidFill>
                  <a:schemeClr val="tx1">
                    <a:lumMod val="95000"/>
                  </a:schemeClr>
                </a:solidFill>
              </a:rPr>
              <a:t>svojih aktivnosti HVIDR-a RH zauzima visoko mjesto u društvenoj zajednici, kao najveća i najbolje organizirana udruga hrvatskih ratnih vojnih invalida iz </a:t>
            </a:r>
            <a:r>
              <a:rPr lang="hr-HR" sz="2200" b="1" dirty="0" smtClean="0">
                <a:solidFill>
                  <a:schemeClr val="tx1">
                    <a:lumMod val="95000"/>
                  </a:schemeClr>
                </a:solidFill>
              </a:rPr>
              <a:t>DR </a:t>
            </a:r>
            <a:r>
              <a:rPr lang="hr-HR" sz="2200" b="1" dirty="0">
                <a:solidFill>
                  <a:schemeClr val="tx1">
                    <a:lumMod val="95000"/>
                  </a:schemeClr>
                </a:solidFill>
              </a:rPr>
              <a:t>koja kontinuirano djeluje od 1992. godine, te danas </a:t>
            </a:r>
            <a:r>
              <a:rPr lang="hr-HR" sz="2200" b="1" dirty="0" smtClean="0">
                <a:solidFill>
                  <a:schemeClr val="tx1">
                    <a:lumMod val="95000"/>
                  </a:schemeClr>
                </a:solidFill>
              </a:rPr>
              <a:t>broji 38600 članova i u svom sastavu ima 130 članica na nivou županija, gradova i bviših općina, koje imaju status pravne </a:t>
            </a:r>
            <a:r>
              <a:rPr lang="hr-HR" sz="2200" b="1" dirty="0">
                <a:solidFill>
                  <a:schemeClr val="tx1">
                    <a:lumMod val="95000"/>
                  </a:schemeClr>
                </a:solidFill>
              </a:rPr>
              <a:t>osobe i djeluju u pravnom prometu sukladno odredbama Zakona o udrugama. </a:t>
            </a:r>
          </a:p>
          <a:p>
            <a:pPr marL="0" indent="0" algn="just">
              <a:buNone/>
            </a:pPr>
            <a:r>
              <a:rPr lang="hr-HR" sz="2200" b="1" dirty="0" smtClean="0">
                <a:solidFill>
                  <a:schemeClr val="tx1">
                    <a:lumMod val="95000"/>
                  </a:schemeClr>
                </a:solidFill>
              </a:rPr>
              <a:t>Rad </a:t>
            </a:r>
            <a:r>
              <a:rPr lang="hr-HR" sz="2200" b="1" dirty="0">
                <a:solidFill>
                  <a:schemeClr val="tx1">
                    <a:lumMod val="95000"/>
                  </a:schemeClr>
                </a:solidFill>
              </a:rPr>
              <a:t>HVIDR-a RH koordiniran je </a:t>
            </a:r>
            <a:r>
              <a:rPr lang="hr-HR" sz="2200" b="1" dirty="0"/>
              <a:t>tijelima upravljanja predviđenim Statutom, kako slijedi: -  Sabor, Glavni odbor, Predsjedništvo, Predsjednik, Nadzorni odbor i Sud časti. </a:t>
            </a:r>
            <a:r>
              <a:rPr lang="hr-HR" sz="2200" b="1" dirty="0" smtClean="0"/>
              <a:t>Tijela se biraju na vijeme od 4 godine, a mandat aktualnim predsjednicima </a:t>
            </a:r>
            <a:r>
              <a:rPr lang="hr-HR" sz="2200" b="1" dirty="0"/>
              <a:t>i članovima tijela traje do </a:t>
            </a:r>
            <a:r>
              <a:rPr lang="hr-HR" sz="2200" b="1" dirty="0" smtClean="0"/>
              <a:t>13. listopada 2021. godine.</a:t>
            </a:r>
            <a:r>
              <a:rPr lang="hr-HR" sz="2200" b="1" dirty="0"/>
              <a:t> </a:t>
            </a:r>
            <a:r>
              <a:rPr lang="hr-HR" sz="2200" b="1" dirty="0" smtClean="0"/>
              <a:t> Predsjednik  HVIDR-a RH je Josip Đakić.</a:t>
            </a:r>
            <a:endParaRPr lang="hr-HR" sz="22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2100" b="1" dirty="0"/>
          </a:p>
          <a:p>
            <a:pPr marL="0" indent="0" algn="just">
              <a:buNone/>
            </a:pPr>
            <a:endParaRPr lang="hr-HR" sz="2100" b="1" dirty="0" smtClean="0"/>
          </a:p>
          <a:p>
            <a:pPr marL="0" indent="0" algn="just">
              <a:buNone/>
            </a:pPr>
            <a:endParaRPr lang="hr-HR" sz="1600" dirty="0"/>
          </a:p>
          <a:p>
            <a:pPr marL="0" indent="0" algn="just">
              <a:buNone/>
            </a:pPr>
            <a:endParaRPr lang="hr-HR" sz="1600" dirty="0" smtClean="0"/>
          </a:p>
          <a:p>
            <a:pPr marL="0" indent="0" algn="just">
              <a:buNone/>
            </a:pPr>
            <a:endParaRPr lang="hr-HR" sz="1600" dirty="0"/>
          </a:p>
          <a:p>
            <a:pPr marL="0" indent="0" algn="just">
              <a:buNone/>
            </a:pPr>
            <a:endParaRPr lang="hr-HR" sz="1600" dirty="0" smtClean="0"/>
          </a:p>
          <a:p>
            <a:pPr marL="0" indent="0" algn="just">
              <a:buNone/>
            </a:pPr>
            <a:endParaRPr lang="hr-HR" sz="1600" dirty="0"/>
          </a:p>
          <a:p>
            <a:pPr marL="0" indent="0" algn="just">
              <a:buNone/>
            </a:pPr>
            <a:endParaRPr lang="hr-HR" sz="1600" dirty="0" smtClean="0"/>
          </a:p>
          <a:p>
            <a:pPr marL="0" indent="0" algn="just">
              <a:buNone/>
            </a:pPr>
            <a:endParaRPr lang="hr-HR" sz="1600" dirty="0"/>
          </a:p>
          <a:p>
            <a:pPr marL="0" indent="0" algn="just">
              <a:buNone/>
            </a:pPr>
            <a:endParaRPr lang="hr-HR" sz="1600" dirty="0" smtClean="0"/>
          </a:p>
          <a:p>
            <a:pPr marL="0" indent="0">
              <a:buNone/>
            </a:pPr>
            <a:endParaRPr lang="hr-HR" sz="1600" dirty="0"/>
          </a:p>
          <a:p>
            <a:pPr marL="0" indent="0">
              <a:buNone/>
            </a:pPr>
            <a:endParaRPr lang="hr-HR" sz="1600" dirty="0" smtClean="0"/>
          </a:p>
          <a:p>
            <a:pPr marL="0" indent="0">
              <a:buNone/>
            </a:pPr>
            <a:endParaRPr lang="hr-HR" sz="1600" dirty="0"/>
          </a:p>
          <a:p>
            <a:pPr marL="0" indent="0">
              <a:buNone/>
            </a:pPr>
            <a:endParaRPr lang="hr-HR" sz="1600" dirty="0" smtClean="0"/>
          </a:p>
          <a:p>
            <a:pPr marL="0" indent="0">
              <a:buNone/>
            </a:pPr>
            <a:endParaRPr lang="hr-HR" sz="1600" dirty="0"/>
          </a:p>
          <a:p>
            <a:pPr marL="0" indent="0">
              <a:buNone/>
            </a:pPr>
            <a:endParaRPr lang="hr-HR" sz="1600" dirty="0" smtClean="0"/>
          </a:p>
          <a:p>
            <a:pPr marL="0" indent="0">
              <a:buNone/>
            </a:pPr>
            <a:endParaRPr lang="hr-HR" sz="1600" dirty="0"/>
          </a:p>
          <a:p>
            <a:pPr marL="0" indent="0">
              <a:buNone/>
            </a:pPr>
            <a:endParaRPr lang="hr-HR" sz="1600" dirty="0" smtClean="0"/>
          </a:p>
          <a:p>
            <a:pPr marL="0" indent="0">
              <a:buNone/>
            </a:pPr>
            <a:endParaRPr lang="hr-HR" sz="1600" dirty="0"/>
          </a:p>
        </p:txBody>
      </p:sp>
    </p:spTree>
    <p:extLst>
      <p:ext uri="{BB962C8B-B14F-4D97-AF65-F5344CB8AC3E}">
        <p14:creationId xmlns:p14="http://schemas.microsoft.com/office/powerpoint/2010/main" val="2989894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36904" cy="792088"/>
          </a:xfrm>
        </p:spPr>
        <p:txBody>
          <a:bodyPr/>
          <a:lstStyle/>
          <a:p>
            <a:endParaRPr lang="hr-HR" sz="2000" b="1" dirty="0">
              <a:solidFill>
                <a:schemeClr val="accent4">
                  <a:lumMod val="50000"/>
                </a:schemeClr>
              </a:solidFill>
            </a:endParaRPr>
          </a:p>
        </p:txBody>
      </p:sp>
      <p:sp>
        <p:nvSpPr>
          <p:cNvPr id="3" name="Content Placeholder 2"/>
          <p:cNvSpPr>
            <a:spLocks noGrp="1"/>
          </p:cNvSpPr>
          <p:nvPr>
            <p:ph idx="1"/>
          </p:nvPr>
        </p:nvSpPr>
        <p:spPr>
          <a:xfrm>
            <a:off x="467544" y="1268759"/>
            <a:ext cx="7992888" cy="5263208"/>
          </a:xfrm>
        </p:spPr>
        <p:txBody>
          <a:bodyPr>
            <a:normAutofit/>
          </a:bodyPr>
          <a:lstStyle/>
          <a:p>
            <a:pPr marL="0" indent="0" algn="ctr">
              <a:buNone/>
            </a:pPr>
            <a:r>
              <a:rPr lang="hr-HR" sz="6400" dirty="0"/>
              <a:t> </a:t>
            </a:r>
            <a:endParaRPr lang="hr-HR" sz="6400" dirty="0" smtClean="0"/>
          </a:p>
          <a:p>
            <a:pPr marL="0" indent="0" algn="ctr">
              <a:buNone/>
            </a:pPr>
            <a:endParaRPr lang="hr-HR" sz="6400" dirty="0"/>
          </a:p>
          <a:p>
            <a:pPr marL="0" indent="0" algn="ctr">
              <a:buNone/>
            </a:pPr>
            <a:r>
              <a:rPr lang="hr-HR" sz="4000" b="1" dirty="0" smtClean="0"/>
              <a:t>Hvala na pažnji!</a:t>
            </a:r>
            <a:endParaRPr lang="hr-HR" sz="4000" b="1" dirty="0"/>
          </a:p>
          <a:p>
            <a:pPr marL="0" indent="0" algn="ctr">
              <a:buNone/>
            </a:pPr>
            <a:endParaRPr lang="hr-HR" sz="4000" b="1" dirty="0" smtClean="0"/>
          </a:p>
          <a:p>
            <a:pPr marL="0" indent="0" algn="ctr">
              <a:buNone/>
            </a:pPr>
            <a:endParaRPr lang="hr-HR" sz="4000" b="1" dirty="0"/>
          </a:p>
          <a:p>
            <a:pPr marL="0" indent="0" algn="ctr">
              <a:buNone/>
            </a:pPr>
            <a:r>
              <a:rPr lang="hr-HR" b="1" dirty="0" smtClean="0"/>
              <a:t>Zagreb, Dom specijalne policije, 5. studenog 2018.</a:t>
            </a:r>
            <a:endParaRPr lang="hr-HR" b="1" dirty="0"/>
          </a:p>
        </p:txBody>
      </p:sp>
    </p:spTree>
    <p:extLst>
      <p:ext uri="{BB962C8B-B14F-4D97-AF65-F5344CB8AC3E}">
        <p14:creationId xmlns:p14="http://schemas.microsoft.com/office/powerpoint/2010/main" val="84171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2718"/>
            <a:ext cx="7000538" cy="672026"/>
          </a:xfrm>
        </p:spPr>
        <p:txBody>
          <a:bodyPr/>
          <a:lstStyle/>
          <a:p>
            <a:r>
              <a:rPr lang="hr-HR" sz="2000" b="1" dirty="0" smtClean="0">
                <a:solidFill>
                  <a:srgbClr val="FF0000"/>
                </a:solidFill>
                <a:ea typeface="Arial Unicode MS" panose="020B0604020202020204" pitchFamily="34" charset="-128"/>
              </a:rPr>
              <a:t>PROSTOR I SREDSTVA </a:t>
            </a:r>
            <a:r>
              <a:rPr lang="hr-HR" sz="2000" b="1" dirty="0">
                <a:solidFill>
                  <a:srgbClr val="FF0000"/>
                </a:solidFill>
                <a:ea typeface="Arial Unicode MS" panose="020B0604020202020204" pitchFamily="34" charset="-128"/>
              </a:rPr>
              <a:t>ZA RAD UDRUGE</a:t>
            </a:r>
            <a:endParaRPr lang="hr-HR" sz="2000" dirty="0"/>
          </a:p>
        </p:txBody>
      </p:sp>
      <p:sp>
        <p:nvSpPr>
          <p:cNvPr id="3" name="Content Placeholder 2"/>
          <p:cNvSpPr>
            <a:spLocks noGrp="1"/>
          </p:cNvSpPr>
          <p:nvPr>
            <p:ph idx="1"/>
          </p:nvPr>
        </p:nvSpPr>
        <p:spPr>
          <a:xfrm>
            <a:off x="539552" y="1124743"/>
            <a:ext cx="7992888" cy="5123663"/>
          </a:xfrm>
        </p:spPr>
        <p:txBody>
          <a:bodyPr>
            <a:normAutofit fontScale="92500" lnSpcReduction="10000"/>
          </a:bodyPr>
          <a:lstStyle/>
          <a:p>
            <a:pPr marL="0" indent="0" algn="just">
              <a:buNone/>
            </a:pPr>
            <a:r>
              <a:rPr lang="hr-HR" b="1" dirty="0" smtClean="0"/>
              <a:t>HVIDR-a RH </a:t>
            </a:r>
            <a:r>
              <a:rPr lang="hr-HR" b="1" dirty="0"/>
              <a:t>od 1992. godine kontinuirano djeluje u istom poslovnom prostoru za rad </a:t>
            </a:r>
            <a:r>
              <a:rPr lang="hr-HR" b="1" dirty="0" smtClean="0"/>
              <a:t>na adresi Galovićeva 10 u Zagrebu u </a:t>
            </a:r>
            <a:r>
              <a:rPr lang="hr-HR" b="1" dirty="0"/>
              <a:t>vlasništvu RH s pravom korištenja na neodređeno vrijeme bez naknade, koji je </a:t>
            </a:r>
            <a:r>
              <a:rPr lang="hr-HR" b="1" dirty="0" smtClean="0"/>
              <a:t>opremljen </a:t>
            </a:r>
            <a:r>
              <a:rPr lang="hr-HR" b="1" dirty="0"/>
              <a:t>PC opremom, uredskim namještajem i </a:t>
            </a:r>
            <a:r>
              <a:rPr lang="hr-HR" b="1" dirty="0" smtClean="0"/>
              <a:t>drugim sredstvima za rad udruge.</a:t>
            </a:r>
            <a:endParaRPr lang="hr-HR" b="1" dirty="0"/>
          </a:p>
          <a:p>
            <a:pPr marL="0" indent="0" algn="just">
              <a:buNone/>
            </a:pPr>
            <a:r>
              <a:rPr lang="hr-HR" b="1" dirty="0"/>
              <a:t>Od svoga osnivanja do 2014. godine udruga se najvećim dijelom financirala iz državnog proračuna i od sredstava iz dijela prihoda od igara na sreću iz razdjela Ministarstva </a:t>
            </a:r>
            <a:r>
              <a:rPr lang="hr-HR" b="1" dirty="0" smtClean="0"/>
              <a:t>hrvatskih branitelja </a:t>
            </a:r>
            <a:r>
              <a:rPr lang="hr-HR" b="1" dirty="0"/>
              <a:t>isključivo za provođenje svojih tradicionalnih i ostalih programa i projekata, a od ostalih donatora najviše se ističu javna i privatna poduzeća, te druge </a:t>
            </a:r>
            <a:r>
              <a:rPr lang="hr-HR" b="1" dirty="0" smtClean="0"/>
              <a:t>fizičke i pravne </a:t>
            </a:r>
            <a:r>
              <a:rPr lang="hr-HR" b="1" dirty="0"/>
              <a:t>osobe koje su pomagale u radu udruge, uređenju poslovnih prostorija, informatizaciji, te donaciji za pravnu pomoć, kao i pomoć članovima u teškim egzistencijalnim uvjetima ili lošem zdravstvenom stanju. Tijekom godina, ovisno o potrebi provođenja određenih </a:t>
            </a:r>
            <a:r>
              <a:rPr lang="hr-HR" b="1" dirty="0" smtClean="0"/>
              <a:t>aktivnosti projekata, </a:t>
            </a:r>
            <a:r>
              <a:rPr lang="hr-HR" b="1" dirty="0"/>
              <a:t>Udruga se uspješno prijavljivala i na druge natječaje, te je uvijek dobila tražena sredstva. </a:t>
            </a:r>
          </a:p>
          <a:p>
            <a:endParaRPr lang="hr-HR" dirty="0"/>
          </a:p>
        </p:txBody>
      </p:sp>
    </p:spTree>
    <p:extLst>
      <p:ext uri="{BB962C8B-B14F-4D97-AF65-F5344CB8AC3E}">
        <p14:creationId xmlns:p14="http://schemas.microsoft.com/office/powerpoint/2010/main" val="216544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6928530" cy="936104"/>
          </a:xfrm>
        </p:spPr>
        <p:txBody>
          <a:bodyPr/>
          <a:lstStyle/>
          <a:p>
            <a:r>
              <a:rPr lang="hr-HR" sz="2000" b="1" dirty="0" smtClean="0">
                <a:solidFill>
                  <a:srgbClr val="FF0000"/>
                </a:solidFill>
              </a:rPr>
              <a:t>INSTITUCIONALNA POTPORA NACIONALNE ZAKLADE ZA RAZVOJ CIVILNOG DRUŠTVA 2014.-2016. godine</a:t>
            </a:r>
            <a:br>
              <a:rPr lang="hr-HR" sz="2000" b="1" dirty="0" smtClean="0">
                <a:solidFill>
                  <a:srgbClr val="FF0000"/>
                </a:solidFill>
              </a:rPr>
            </a:br>
            <a:r>
              <a:rPr lang="hr-HR" sz="2000" b="1" dirty="0">
                <a:solidFill>
                  <a:srgbClr val="FF0000"/>
                </a:solidFill>
              </a:rPr>
              <a:t/>
            </a:r>
            <a:br>
              <a:rPr lang="hr-HR" sz="2000" b="1" dirty="0">
                <a:solidFill>
                  <a:srgbClr val="FF0000"/>
                </a:solidFill>
              </a:rPr>
            </a:br>
            <a:endParaRPr lang="hr-HR" sz="2000" b="1" dirty="0">
              <a:solidFill>
                <a:srgbClr val="FF0000"/>
              </a:solidFill>
            </a:endParaRPr>
          </a:p>
        </p:txBody>
      </p:sp>
      <p:sp>
        <p:nvSpPr>
          <p:cNvPr id="3" name="Content Placeholder 2"/>
          <p:cNvSpPr>
            <a:spLocks noGrp="1"/>
          </p:cNvSpPr>
          <p:nvPr>
            <p:ph idx="1"/>
          </p:nvPr>
        </p:nvSpPr>
        <p:spPr>
          <a:xfrm>
            <a:off x="611560" y="980728"/>
            <a:ext cx="7920880" cy="5267679"/>
          </a:xfrm>
        </p:spPr>
        <p:txBody>
          <a:bodyPr>
            <a:normAutofit/>
          </a:bodyPr>
          <a:lstStyle/>
          <a:p>
            <a:pPr marL="0" indent="0" algn="just">
              <a:buNone/>
            </a:pPr>
            <a:endParaRPr lang="hr-HR" b="1" dirty="0" smtClean="0"/>
          </a:p>
          <a:p>
            <a:pPr marL="0" indent="0" algn="just">
              <a:buNone/>
            </a:pPr>
            <a:r>
              <a:rPr lang="hr-HR" b="1" dirty="0" smtClean="0"/>
              <a:t>U </a:t>
            </a:r>
            <a:r>
              <a:rPr lang="hr-HR" b="1" dirty="0"/>
              <a:t>razdoblju od 2014. – 2016. </a:t>
            </a:r>
            <a:r>
              <a:rPr lang="hr-HR" b="1" dirty="0" smtClean="0"/>
              <a:t>HVIDR-a </a:t>
            </a:r>
            <a:r>
              <a:rPr lang="hr-HR" b="1" dirty="0"/>
              <a:t>RH je bila korisnik institucionalne potpore Nacionalne zaklade za razvoj civilnog društva, </a:t>
            </a:r>
            <a:r>
              <a:rPr lang="hr-HR" b="1" dirty="0" smtClean="0"/>
              <a:t>te je tijekom </a:t>
            </a:r>
            <a:r>
              <a:rPr lang="hr-HR" b="1" dirty="0"/>
              <a:t>trogodišnjeg </a:t>
            </a:r>
            <a:r>
              <a:rPr lang="hr-HR" b="1" dirty="0" smtClean="0"/>
              <a:t>razdoblja, kroz </a:t>
            </a:r>
            <a:r>
              <a:rPr lang="hr-HR" b="1" dirty="0"/>
              <a:t>ulaganje u ljudske resurse i plaćanje troškova potrebnih za normalni rad </a:t>
            </a:r>
            <a:r>
              <a:rPr lang="hr-HR" b="1" dirty="0" smtClean="0"/>
              <a:t>udruge </a:t>
            </a:r>
            <a:r>
              <a:rPr lang="hr-HR" b="1" dirty="0"/>
              <a:t>(hladni pogon), </a:t>
            </a:r>
            <a:r>
              <a:rPr lang="hr-HR" b="1" dirty="0" smtClean="0"/>
              <a:t>došlo do stabilizacije i daljnjeg razvoja, što je dovelo do lakšeg provođenja aktivnosti u zaštiti </a:t>
            </a:r>
            <a:r>
              <a:rPr lang="hr-HR" b="1" dirty="0"/>
              <a:t>i ostvarivanju prava članova HRVI-a i njihovih obitelji, </a:t>
            </a:r>
            <a:r>
              <a:rPr lang="hr-HR" b="1" dirty="0" smtClean="0"/>
              <a:t>kvalitetnijem provođenju </a:t>
            </a:r>
            <a:r>
              <a:rPr lang="hr-HR" b="1" dirty="0"/>
              <a:t>projekata i </a:t>
            </a:r>
            <a:r>
              <a:rPr lang="hr-HR" b="1" dirty="0" smtClean="0"/>
              <a:t>utjecaju </a:t>
            </a:r>
            <a:r>
              <a:rPr lang="hr-HR" b="1" dirty="0"/>
              <a:t>na javnu politiku, kao i aktivnosti u promicanju digniteta Domovinskog </a:t>
            </a:r>
            <a:r>
              <a:rPr lang="hr-HR" b="1" dirty="0" smtClean="0"/>
              <a:t>rata, u suradnji sa velikim </a:t>
            </a:r>
            <a:r>
              <a:rPr lang="hr-HR" b="1" dirty="0"/>
              <a:t>brojem partnera iz sastava organizacija civilnog društva, </a:t>
            </a:r>
            <a:r>
              <a:rPr lang="hr-HR" b="1" dirty="0" smtClean="0"/>
              <a:t>posebice </a:t>
            </a:r>
            <a:r>
              <a:rPr lang="hr-HR" b="1" dirty="0"/>
              <a:t>udruga iz Domovinskog rata, </a:t>
            </a:r>
            <a:r>
              <a:rPr lang="hr-HR" b="1" dirty="0" smtClean="0"/>
              <a:t>tijela </a:t>
            </a:r>
            <a:r>
              <a:rPr lang="hr-HR" b="1" dirty="0"/>
              <a:t>države uprave, trgovačkih društava, kao i jedinica lokalne i regionalne samouprave, te </a:t>
            </a:r>
            <a:r>
              <a:rPr lang="hr-HR" b="1" dirty="0" smtClean="0"/>
              <a:t>srodnih udruga </a:t>
            </a:r>
            <a:r>
              <a:rPr lang="hr-HR" b="1" dirty="0"/>
              <a:t>i organizacija iz drugih zemalja.</a:t>
            </a:r>
            <a:endParaRPr lang="hr-HR" dirty="0"/>
          </a:p>
          <a:p>
            <a:pPr algn="just"/>
            <a:endParaRPr lang="hr-HR" dirty="0"/>
          </a:p>
          <a:p>
            <a:pPr marL="0" indent="0" algn="just">
              <a:buNone/>
            </a:pPr>
            <a:endParaRPr lang="hr-HR" b="1" dirty="0" smtClean="0"/>
          </a:p>
          <a:p>
            <a:pPr marL="0" indent="0" algn="just">
              <a:buNone/>
            </a:pPr>
            <a:endParaRPr lang="hr-HR" dirty="0"/>
          </a:p>
          <a:p>
            <a:endParaRPr lang="hr-HR" dirty="0"/>
          </a:p>
        </p:txBody>
      </p:sp>
    </p:spTree>
    <p:extLst>
      <p:ext uri="{BB962C8B-B14F-4D97-AF65-F5344CB8AC3E}">
        <p14:creationId xmlns:p14="http://schemas.microsoft.com/office/powerpoint/2010/main" val="212426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404664"/>
            <a:ext cx="8455669" cy="797036"/>
          </a:xfrm>
        </p:spPr>
        <p:txBody>
          <a:bodyPr/>
          <a:lstStyle/>
          <a:p>
            <a:r>
              <a:rPr lang="hr-HR" sz="1800" b="1" dirty="0" smtClean="0">
                <a:solidFill>
                  <a:srgbClr val="FF0000"/>
                </a:solidFill>
              </a:rPr>
              <a:t>SPORAZUM O RAZVOJNOJ SURADNJI U PODRUČJU CENTARA ZNANJA U RH – 9. CENTAR ZNANJA  - područje djelovanja: unaprjeđenje kvalitete življenja hrvatskih branitelja i stradalnika iz Domovinskog rata </a:t>
            </a:r>
            <a:br>
              <a:rPr lang="hr-HR" sz="1800" b="1" dirty="0" smtClean="0">
                <a:solidFill>
                  <a:srgbClr val="FF0000"/>
                </a:solidFill>
              </a:rPr>
            </a:br>
            <a:r>
              <a:rPr lang="hr-HR" sz="1800" b="1" dirty="0" smtClean="0">
                <a:solidFill>
                  <a:srgbClr val="FF0000"/>
                </a:solidFill>
              </a:rPr>
              <a:t>-  Iskustva 2017.-2018.</a:t>
            </a:r>
            <a:endParaRPr lang="hr-HR" sz="1800" b="1" dirty="0">
              <a:solidFill>
                <a:srgbClr val="FF0000"/>
              </a:solidFill>
            </a:endParaRPr>
          </a:p>
        </p:txBody>
      </p:sp>
      <p:sp>
        <p:nvSpPr>
          <p:cNvPr id="3" name="Content Placeholder 2"/>
          <p:cNvSpPr>
            <a:spLocks noGrp="1"/>
          </p:cNvSpPr>
          <p:nvPr>
            <p:ph idx="1"/>
          </p:nvPr>
        </p:nvSpPr>
        <p:spPr>
          <a:xfrm>
            <a:off x="323528" y="1772816"/>
            <a:ext cx="8455670" cy="6080007"/>
          </a:xfrm>
        </p:spPr>
        <p:txBody>
          <a:bodyPr>
            <a:normAutofit/>
          </a:bodyPr>
          <a:lstStyle/>
          <a:p>
            <a:pPr marL="0" indent="180975" algn="just">
              <a:buNone/>
            </a:pPr>
            <a:r>
              <a:rPr lang="hr-HR" sz="1600" b="1" dirty="0" smtClean="0"/>
              <a:t>Sklapanjem Sporazuma o razvojnoj suradnji 2017. godine sa Nacionalnom zakladom za razvoj civilnog društva i Ministarstvom hrvatskih branitelja, HVIDR-a RH je radila na aktivnostima realizacije pripremne faze </a:t>
            </a:r>
            <a:r>
              <a:rPr lang="hr-HR" sz="1600" b="1" dirty="0"/>
              <a:t>provedbe aktivnosti udruge kao </a:t>
            </a:r>
            <a:r>
              <a:rPr lang="hr-HR" sz="1600" b="1" dirty="0" smtClean="0"/>
              <a:t>9. Centra </a:t>
            </a:r>
            <a:r>
              <a:rPr lang="hr-HR" sz="1600" b="1" dirty="0"/>
              <a:t>znanja za društveni razvoj u </a:t>
            </a:r>
            <a:r>
              <a:rPr lang="hr-HR" sz="1600" b="1" dirty="0" smtClean="0"/>
              <a:t>RH, a 2018. godine, zajedno sa ostalih 14. braniteljskih i stradalničkih udruga iz Domovinskog rata u 9. Centru znanja, provodili smo aktivnosti temeljem </a:t>
            </a:r>
            <a:r>
              <a:rPr lang="hr-HR" sz="1600" b="1" dirty="0"/>
              <a:t>odredaba </a:t>
            </a:r>
            <a:r>
              <a:rPr lang="hr-HR" sz="1600" b="1" dirty="0" smtClean="0"/>
              <a:t>Sporazuma i Pravila o standardima i načinu provođenja Razvojne suradnje za suradnje organizacije i to:</a:t>
            </a:r>
          </a:p>
          <a:p>
            <a:pPr algn="just"/>
            <a:r>
              <a:rPr lang="hr-HR" sz="1600" b="1" dirty="0" smtClean="0">
                <a:solidFill>
                  <a:srgbClr val="92D050"/>
                </a:solidFill>
              </a:rPr>
              <a:t>ulaganje u ljudske resurse u cilju unaprjeđenja organizacijske učinkovitosti kroz  provođenja aktivnosti koordinacije i izobrazbe zaposlenica i članova tijela HVIDR-a RH koji su sudjelovali na svim edukacijama u organizaciji Zaklade i Ministarstva 2017.-2018. godine;</a:t>
            </a:r>
          </a:p>
          <a:p>
            <a:pPr algn="just"/>
            <a:r>
              <a:rPr lang="hr-HR" sz="1600" b="1" dirty="0">
                <a:solidFill>
                  <a:srgbClr val="92D050"/>
                </a:solidFill>
              </a:rPr>
              <a:t>prijenos specifičnih znanja i iskustava u području unaprjeđenja života branitelja i promicanja vrijednosti Domovinskog rata kroz </a:t>
            </a:r>
            <a:r>
              <a:rPr lang="hr-HR" sz="1600" b="1" dirty="0" smtClean="0">
                <a:solidFill>
                  <a:srgbClr val="92D050"/>
                </a:solidFill>
              </a:rPr>
              <a:t>organizaciju seminara, predavanja, interaktivnih radionica, okruglih stolova i tribina, te suradnje sa udrugama iz drugih zemalja; </a:t>
            </a:r>
            <a:endParaRPr lang="hr-HR" sz="1600" b="1" dirty="0">
              <a:solidFill>
                <a:srgbClr val="92D050"/>
              </a:solidFill>
            </a:endParaRPr>
          </a:p>
          <a:p>
            <a:pPr algn="just"/>
            <a:r>
              <a:rPr lang="hr-HR" sz="1600" b="1" dirty="0" smtClean="0">
                <a:solidFill>
                  <a:srgbClr val="92D050"/>
                </a:solidFill>
              </a:rPr>
              <a:t>aktivnosti zagovaranja pozitivnih društvenih promjena, provedbe istraživanja i analize javnih politika realizirale su se u cilju unaprjeđenja kvalitete življenja hrvatskih ratnih vojnih invalida kao i članova njihovih obitelji</a:t>
            </a:r>
            <a:r>
              <a:rPr lang="hr-HR" sz="1600" b="1" dirty="0">
                <a:solidFill>
                  <a:srgbClr val="92D050"/>
                </a:solidFill>
              </a:rPr>
              <a:t>.</a:t>
            </a:r>
            <a:endParaRPr lang="hr-HR" sz="1600" b="1" dirty="0" smtClean="0">
              <a:solidFill>
                <a:srgbClr val="92D050"/>
              </a:solidFill>
            </a:endParaRPr>
          </a:p>
          <a:p>
            <a:pPr algn="just"/>
            <a:endParaRPr lang="hr-HR" sz="1600" b="1" dirty="0">
              <a:solidFill>
                <a:srgbClr val="92D050"/>
              </a:solidFill>
            </a:endParaRPr>
          </a:p>
        </p:txBody>
      </p:sp>
    </p:spTree>
    <p:extLst>
      <p:ext uri="{BB962C8B-B14F-4D97-AF65-F5344CB8AC3E}">
        <p14:creationId xmlns:p14="http://schemas.microsoft.com/office/powerpoint/2010/main" val="219233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64896" cy="864096"/>
          </a:xfrm>
        </p:spPr>
        <p:txBody>
          <a:bodyPr/>
          <a:lstStyle/>
          <a:p>
            <a:r>
              <a:rPr lang="hr-HR" sz="2000" b="1" dirty="0" smtClean="0">
                <a:solidFill>
                  <a:srgbClr val="FF0000"/>
                </a:solidFill>
              </a:rPr>
              <a:t>EDUKACIJE I KOORDINACIJSKI SASTANACI 2017. – </a:t>
            </a:r>
            <a:r>
              <a:rPr lang="hr-HR" sz="2000" b="1" dirty="0">
                <a:solidFill>
                  <a:srgbClr val="FF0000"/>
                </a:solidFill>
              </a:rPr>
              <a:t>9. CENTAR ZNANJA</a:t>
            </a:r>
            <a:endParaRPr lang="hr-HR" sz="2000" dirty="0"/>
          </a:p>
        </p:txBody>
      </p:sp>
      <p:sp>
        <p:nvSpPr>
          <p:cNvPr id="3" name="Content Placeholder 2"/>
          <p:cNvSpPr>
            <a:spLocks noGrp="1"/>
          </p:cNvSpPr>
          <p:nvPr>
            <p:ph idx="1"/>
          </p:nvPr>
        </p:nvSpPr>
        <p:spPr>
          <a:xfrm>
            <a:off x="467544" y="764704"/>
            <a:ext cx="8064896" cy="5483703"/>
          </a:xfrm>
        </p:spPr>
        <p:txBody>
          <a:bodyPr>
            <a:normAutofit fontScale="77500" lnSpcReduction="20000"/>
          </a:bodyPr>
          <a:lstStyle/>
          <a:p>
            <a:pPr marL="0" indent="0">
              <a:buNone/>
            </a:pPr>
            <a:endParaRPr lang="hr-HR" dirty="0" smtClean="0"/>
          </a:p>
          <a:p>
            <a:pPr marL="0" indent="0" algn="just">
              <a:buNone/>
            </a:pPr>
            <a:r>
              <a:rPr lang="hr-HR" b="1" dirty="0" smtClean="0"/>
              <a:t>Tijekom 2017. godine održane su slijedeće edukacije i koordinacijski sastanci suradnih organizacija na kojima su sudjelovali predstavnici HVIDR-a RH:</a:t>
            </a:r>
          </a:p>
          <a:p>
            <a:pPr algn="just"/>
            <a:r>
              <a:rPr lang="pl-PL" b="1" dirty="0" smtClean="0"/>
              <a:t>30. i  31. siječnja 2017. u Tuheljskim toplicama održani su sastanci udruga iz </a:t>
            </a:r>
            <a:r>
              <a:rPr lang="hr-HR" b="1" dirty="0" smtClean="0"/>
              <a:t>DR, </a:t>
            </a:r>
            <a:r>
              <a:rPr lang="hr-HR" b="1" dirty="0"/>
              <a:t>koje su od 2014. godine bile korisnice trogodišnje institucionalne podrške </a:t>
            </a:r>
            <a:r>
              <a:rPr lang="hr-HR" b="1" dirty="0" smtClean="0"/>
              <a:t>za stabilizaciju </a:t>
            </a:r>
            <a:r>
              <a:rPr lang="hr-HR" b="1" dirty="0"/>
              <a:t>i/ili razvoj udruga u okviru sustavnih oblika podrške Nacionalne zaklade za </a:t>
            </a:r>
            <a:r>
              <a:rPr lang="hr-HR" b="1" dirty="0" smtClean="0"/>
              <a:t>razvoj civilnoga </a:t>
            </a:r>
            <a:r>
              <a:rPr lang="hr-HR" b="1" dirty="0"/>
              <a:t>društva, </a:t>
            </a:r>
            <a:r>
              <a:rPr lang="hr-HR" b="1" dirty="0" smtClean="0"/>
              <a:t>te </a:t>
            </a:r>
            <a:r>
              <a:rPr lang="hr-HR" b="1" dirty="0"/>
              <a:t>su </a:t>
            </a:r>
            <a:r>
              <a:rPr lang="hr-HR" b="1" dirty="0" smtClean="0"/>
              <a:t>potpisani Sporazumi sa Zakladom i Ministarstvom hrvatskih branitelja o </a:t>
            </a:r>
            <a:r>
              <a:rPr lang="hr-HR" b="1" dirty="0"/>
              <a:t>prijelaznom razdoblju za uključivanje u Razvojnu suradnju u području Centara znanja za društveni </a:t>
            </a:r>
            <a:r>
              <a:rPr lang="hr-HR" b="1" dirty="0" smtClean="0"/>
              <a:t>razvoj. </a:t>
            </a:r>
          </a:p>
          <a:p>
            <a:pPr algn="just"/>
            <a:r>
              <a:rPr lang="hr-HR" b="1" dirty="0" smtClean="0"/>
              <a:t>Predstavnici </a:t>
            </a:r>
            <a:r>
              <a:rPr lang="hr-HR" b="1" dirty="0"/>
              <a:t>HVIDR-a RH sa područja </a:t>
            </a:r>
            <a:r>
              <a:rPr lang="hr-HR" b="1" dirty="0" smtClean="0"/>
              <a:t>Zadarske </a:t>
            </a:r>
            <a:r>
              <a:rPr lang="hr-HR" b="1" dirty="0"/>
              <a:t>županije sudjelovali su na sastanku svih Centara znanja od 01. do 03. ožujka u Zadru. </a:t>
            </a:r>
          </a:p>
          <a:p>
            <a:pPr algn="just"/>
            <a:r>
              <a:rPr lang="hr-HR" b="1" dirty="0" smtClean="0"/>
              <a:t>Na svim pripremnim sastancima </a:t>
            </a:r>
            <a:r>
              <a:rPr lang="hr-HR" b="1" dirty="0"/>
              <a:t>u okviru EU projekta „Promicanje društvenog poduzetništva hrvatskih branitelja iz DR, organizacija civilnog društva i zadruga braniteljske i stradalničke populacije iz DR – </a:t>
            </a:r>
            <a:r>
              <a:rPr lang="hr-HR" b="1" dirty="0" smtClean="0"/>
              <a:t>sudjelovali su zaposlenici, predsjednici </a:t>
            </a:r>
            <a:r>
              <a:rPr lang="hr-HR" b="1" dirty="0"/>
              <a:t>i članovi tijela HVIDR-a RH u Mariji Bistrici, Zagrebu i Osijeku. </a:t>
            </a:r>
          </a:p>
          <a:p>
            <a:pPr algn="just"/>
            <a:r>
              <a:rPr lang="hr-HR" b="1" dirty="0" smtClean="0"/>
              <a:t>Pravna savjetnica HVIDR-a RH je sudjelovala na izobrazbi </a:t>
            </a:r>
            <a:r>
              <a:rPr lang="hr-HR" b="1" dirty="0"/>
              <a:t>i </a:t>
            </a:r>
            <a:r>
              <a:rPr lang="hr-HR" b="1" dirty="0" smtClean="0"/>
              <a:t>usavršavanju </a:t>
            </a:r>
            <a:r>
              <a:rPr lang="hr-HR" b="1" dirty="0"/>
              <a:t>u području javne nabave </a:t>
            </a:r>
            <a:r>
              <a:rPr lang="hr-HR" b="1" dirty="0" smtClean="0"/>
              <a:t>u organizaciji Temporis edukacija.</a:t>
            </a:r>
            <a:endParaRPr lang="hr-HR" b="1" dirty="0"/>
          </a:p>
          <a:p>
            <a:pPr algn="just"/>
            <a:r>
              <a:rPr lang="hr-HR" b="1" dirty="0" smtClean="0"/>
              <a:t>06. i 07. studenog u organizaciji </a:t>
            </a:r>
            <a:r>
              <a:rPr lang="hr-HR" b="1" dirty="0"/>
              <a:t>Nacionalne zaklade za razvoj civilnog društva, </a:t>
            </a:r>
            <a:r>
              <a:rPr lang="hr-HR" b="1" dirty="0" smtClean="0"/>
              <a:t>pravna savjetnica je sudjelovala </a:t>
            </a:r>
            <a:r>
              <a:rPr lang="hr-HR" b="1" dirty="0"/>
              <a:t>na koordinacijskom sastanku u Zadru sa predstavnicima svih udruga uključenih u provedbu Razvojne suradnje u području </a:t>
            </a:r>
            <a:r>
              <a:rPr lang="hr-HR" b="1" dirty="0" smtClean="0"/>
              <a:t>Centara </a:t>
            </a:r>
            <a:r>
              <a:rPr lang="hr-HR" b="1" dirty="0"/>
              <a:t>znanja za društveni razvoj u </a:t>
            </a:r>
            <a:r>
              <a:rPr lang="hr-HR" b="1" dirty="0" smtClean="0"/>
              <a:t>RH.</a:t>
            </a:r>
          </a:p>
          <a:p>
            <a:pPr algn="just"/>
            <a:endParaRPr lang="hr-HR" dirty="0"/>
          </a:p>
        </p:txBody>
      </p:sp>
    </p:spTree>
    <p:extLst>
      <p:ext uri="{BB962C8B-B14F-4D97-AF65-F5344CB8AC3E}">
        <p14:creationId xmlns:p14="http://schemas.microsoft.com/office/powerpoint/2010/main" val="416746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000" b="1" dirty="0">
                <a:solidFill>
                  <a:srgbClr val="FF0000"/>
                </a:solidFill>
              </a:rPr>
              <a:t>EDUKACIJE I KOORDINACIJSKI </a:t>
            </a:r>
            <a:r>
              <a:rPr lang="hr-HR" sz="2000" b="1" dirty="0" smtClean="0">
                <a:solidFill>
                  <a:srgbClr val="FF0000"/>
                </a:solidFill>
              </a:rPr>
              <a:t>SASTANCI 2018. </a:t>
            </a:r>
            <a:r>
              <a:rPr lang="hr-HR" sz="2000" b="1" dirty="0">
                <a:solidFill>
                  <a:srgbClr val="FF0000"/>
                </a:solidFill>
              </a:rPr>
              <a:t>– 9. CENTAR </a:t>
            </a:r>
            <a:r>
              <a:rPr lang="hr-HR" sz="2000" b="1" dirty="0" smtClean="0">
                <a:solidFill>
                  <a:srgbClr val="FF0000"/>
                </a:solidFill>
              </a:rPr>
              <a:t>ZNANJA </a:t>
            </a:r>
            <a:endParaRPr lang="hr-HR" sz="2000" dirty="0"/>
          </a:p>
        </p:txBody>
      </p:sp>
      <p:sp>
        <p:nvSpPr>
          <p:cNvPr id="3" name="Content Placeholder 2"/>
          <p:cNvSpPr>
            <a:spLocks noGrp="1"/>
          </p:cNvSpPr>
          <p:nvPr>
            <p:ph idx="1"/>
          </p:nvPr>
        </p:nvSpPr>
        <p:spPr>
          <a:xfrm>
            <a:off x="484710" y="1196752"/>
            <a:ext cx="8263754" cy="5472608"/>
          </a:xfrm>
        </p:spPr>
        <p:txBody>
          <a:bodyPr>
            <a:normAutofit fontScale="25000" lnSpcReduction="20000"/>
          </a:bodyPr>
          <a:lstStyle/>
          <a:p>
            <a:pPr marL="0" indent="0" algn="just">
              <a:buNone/>
            </a:pPr>
            <a:r>
              <a:rPr lang="hr-HR" sz="4200" b="1" dirty="0" smtClean="0"/>
              <a:t>Tijekom 2018. </a:t>
            </a:r>
            <a:r>
              <a:rPr lang="hr-HR" sz="4200" b="1" dirty="0"/>
              <a:t>godine održane su slijedeće edukacije i koordinacijski sastanci suradnih </a:t>
            </a:r>
            <a:r>
              <a:rPr lang="hr-HR" sz="4200" b="1" dirty="0" smtClean="0"/>
              <a:t>organizacija na kojima su sudjelovali predstavnici HVIDR-a RH:</a:t>
            </a:r>
            <a:endParaRPr lang="hr-HR" sz="4200" b="1" dirty="0"/>
          </a:p>
          <a:p>
            <a:pPr algn="just"/>
            <a:r>
              <a:rPr lang="hr-HR" sz="4200" b="1" dirty="0" smtClean="0"/>
              <a:t>21</a:t>
            </a:r>
            <a:r>
              <a:rPr lang="hr-HR" sz="4200" b="1" dirty="0"/>
              <a:t>. veljače na sastanku </a:t>
            </a:r>
            <a:r>
              <a:rPr lang="hr-HR" sz="4200" b="1" dirty="0" smtClean="0"/>
              <a:t>udruga </a:t>
            </a:r>
            <a:r>
              <a:rPr lang="hr-HR" sz="4200" b="1" dirty="0"/>
              <a:t>iz Centra znanja za društveni razvoj unapređenja življenja branitelja i stradalnika iz DR. </a:t>
            </a:r>
          </a:p>
          <a:p>
            <a:pPr algn="just"/>
            <a:r>
              <a:rPr lang="hr-HR" sz="4200" b="1" dirty="0"/>
              <a:t>12</a:t>
            </a:r>
            <a:r>
              <a:rPr lang="hr-HR" sz="4200" b="1" dirty="0" smtClean="0"/>
              <a:t>. - 16</a:t>
            </a:r>
            <a:r>
              <a:rPr lang="hr-HR" sz="4200" b="1" dirty="0"/>
              <a:t>. ožujka </a:t>
            </a:r>
            <a:r>
              <a:rPr lang="hr-HR" sz="4200" b="1" dirty="0" smtClean="0"/>
              <a:t>- na </a:t>
            </a:r>
            <a:r>
              <a:rPr lang="hr-HR" sz="4200" b="1" dirty="0"/>
              <a:t>radionici „Kreativna priprema prijava na ESF natječaje“ i „Društveno poduzetništvo u teoriji i praksi“ koje se održavalo u IMPACT centru u Zadru.</a:t>
            </a:r>
          </a:p>
          <a:p>
            <a:pPr algn="just"/>
            <a:r>
              <a:rPr lang="hr-HR" sz="4200" b="1" dirty="0" smtClean="0"/>
              <a:t>09. </a:t>
            </a:r>
            <a:r>
              <a:rPr lang="hr-HR" sz="4200" b="1" dirty="0"/>
              <a:t>– 13. travnja – izobrazba o pripremi prijava na ESF natječaje </a:t>
            </a:r>
            <a:r>
              <a:rPr lang="hr-HR" sz="4200" b="1" dirty="0" smtClean="0"/>
              <a:t>u </a:t>
            </a:r>
            <a:r>
              <a:rPr lang="hr-HR" sz="4200" b="1" dirty="0"/>
              <a:t>Ministarstvu hrvatskih branitelja, u organizaciji Nacionalne zaklade za razvoj civilnog društvva.</a:t>
            </a:r>
          </a:p>
          <a:p>
            <a:pPr algn="just"/>
            <a:r>
              <a:rPr lang="hr-HR" sz="4200" b="1" dirty="0"/>
              <a:t>09. svibnja – radni sastanak u MHB u svezi predstavljanja EU projekta </a:t>
            </a:r>
            <a:r>
              <a:rPr lang="hr-HR" sz="4200" b="1" i="1" dirty="0"/>
              <a:t>„ Jačanje kapaciteta stručnjaka koji pružaju psihosocijalnu skrb za hrvatske branitelje i stradalnike Domovinskog rata – Faza 1“ .</a:t>
            </a:r>
          </a:p>
          <a:p>
            <a:pPr algn="just"/>
            <a:r>
              <a:rPr lang="hr-HR" sz="4200" b="1" dirty="0"/>
              <a:t>17. - 19. svibnja – </a:t>
            </a:r>
            <a:r>
              <a:rPr lang="hr-HR" sz="4200" b="1" dirty="0" smtClean="0"/>
              <a:t>„Simpozij </a:t>
            </a:r>
            <a:r>
              <a:rPr lang="hr-HR" sz="4200" b="1" dirty="0"/>
              <a:t>stručnjaka koji pružaju skrb hrvatskim braniteljima i stradalnicima </a:t>
            </a:r>
            <a:r>
              <a:rPr lang="hr-HR" sz="4200" b="1" dirty="0" smtClean="0"/>
              <a:t>DR” u organizaciji MHB.</a:t>
            </a:r>
            <a:endParaRPr lang="hr-HR" sz="4200" b="1" dirty="0"/>
          </a:p>
          <a:p>
            <a:pPr algn="just"/>
            <a:r>
              <a:rPr lang="hr-HR" sz="4200" b="1" dirty="0" smtClean="0"/>
              <a:t>Na Javni poziv MHB od 26. travnja dostavljena je prijava </a:t>
            </a:r>
            <a:r>
              <a:rPr lang="hr-HR" sz="4200" b="1" dirty="0"/>
              <a:t>pravne savjetnice </a:t>
            </a:r>
            <a:r>
              <a:rPr lang="hr-HR" sz="4200" b="1" dirty="0" smtClean="0"/>
              <a:t>HVIDR-a RH za </a:t>
            </a:r>
            <a:r>
              <a:rPr lang="hr-HR" sz="4200" b="1" dirty="0"/>
              <a:t>sudjelovanje u EU projektu MHB ''Jačanje kapaciteta stručnjaka koji pružaju psihosocijalnu skrb za hrvatske branitelje i stradalnike Domovinskog rata – Faza 1</a:t>
            </a:r>
            <a:r>
              <a:rPr lang="hr-HR" sz="4200" b="1" dirty="0" smtClean="0"/>
              <a:t>''. </a:t>
            </a:r>
            <a:endParaRPr lang="hr-HR" sz="4200" b="1" dirty="0"/>
          </a:p>
          <a:p>
            <a:pPr algn="just"/>
            <a:r>
              <a:rPr lang="hr-HR" sz="4200" b="1" dirty="0"/>
              <a:t>Poslovna tajnica HVIDR-a </a:t>
            </a:r>
            <a:r>
              <a:rPr lang="hr-HR" sz="4200" b="1" dirty="0" smtClean="0"/>
              <a:t>RH je </a:t>
            </a:r>
            <a:r>
              <a:rPr lang="hr-HR" sz="4200" b="1" dirty="0"/>
              <a:t>sudjelovala na izobrazbi organiziranoj od strane </a:t>
            </a:r>
            <a:r>
              <a:rPr lang="hr-HR" sz="4200" b="1" dirty="0" smtClean="0"/>
              <a:t>Zaklade u svibnju </a:t>
            </a:r>
            <a:r>
              <a:rPr lang="hr-HR" sz="4200" b="1" dirty="0"/>
              <a:t>i lipnju 2018. u prostorijama Sveučilišnog računskog centra </a:t>
            </a:r>
            <a:r>
              <a:rPr lang="hr-HR" sz="4200" b="1" dirty="0" smtClean="0"/>
              <a:t>u Zagrebu </a:t>
            </a:r>
            <a:r>
              <a:rPr lang="hr-HR" sz="4200" b="1" dirty="0"/>
              <a:t>(</a:t>
            </a:r>
            <a:r>
              <a:rPr lang="hr-HR" sz="4200" b="1" dirty="0" smtClean="0"/>
              <a:t>SRCE). </a:t>
            </a:r>
            <a:r>
              <a:rPr lang="hr-HR" sz="4800" b="1" dirty="0">
                <a:solidFill>
                  <a:srgbClr val="92D050"/>
                </a:solidFill>
              </a:rPr>
              <a:t>Slijedom navedenog, započeta je izrada programa kroz koji ćemo putem webinara tijekom 2019. godine održati virtualna predavanja putem kojim ćemo educirati naše udruge članice o propisima vezanim za rad udruga, posebice aktualne primjene Uredbe o zaštiti osobnih podataka, aplikacije nove evidencije članstva, knjigovodstva i dr. propisa</a:t>
            </a:r>
            <a:r>
              <a:rPr lang="hr-HR" sz="4800" b="1" dirty="0" smtClean="0">
                <a:solidFill>
                  <a:srgbClr val="92D050"/>
                </a:solidFill>
              </a:rPr>
              <a:t>.</a:t>
            </a:r>
          </a:p>
          <a:p>
            <a:pPr algn="just"/>
            <a:r>
              <a:rPr lang="hr-HR" sz="4200" b="1" dirty="0"/>
              <a:t>Pravna savjetnica je zajedno sa poslovnom tajnicom HVIDR-a RH, </a:t>
            </a:r>
            <a:r>
              <a:rPr lang="hr-HR" sz="4200" b="1" dirty="0" smtClean="0"/>
              <a:t>sudjelovala </a:t>
            </a:r>
            <a:r>
              <a:rPr lang="hr-HR" sz="4200" b="1" dirty="0"/>
              <a:t>na tečaju </a:t>
            </a:r>
            <a:r>
              <a:rPr lang="hr-HR" sz="4200" b="1" dirty="0" smtClean="0"/>
              <a:t>"Poslovanje </a:t>
            </a:r>
            <a:r>
              <a:rPr lang="hr-HR" sz="4200" b="1" dirty="0"/>
              <a:t>i knjigovodstvo </a:t>
            </a:r>
            <a:r>
              <a:rPr lang="hr-HR" sz="4200" b="1" dirty="0" smtClean="0"/>
              <a:t>udruga”.</a:t>
            </a:r>
            <a:endParaRPr lang="hr-HR" sz="4200" b="1" dirty="0"/>
          </a:p>
          <a:p>
            <a:pPr algn="just"/>
            <a:r>
              <a:rPr lang="hr-HR" sz="4200" b="1" dirty="0" smtClean="0"/>
              <a:t>17</a:t>
            </a:r>
            <a:r>
              <a:rPr lang="hr-HR" sz="4200" b="1" dirty="0"/>
              <a:t>. rujna – </a:t>
            </a:r>
            <a:r>
              <a:rPr lang="hr-HR" sz="4200" b="1" dirty="0" smtClean="0"/>
              <a:t>na radionici </a:t>
            </a:r>
            <a:r>
              <a:rPr lang="hr-HR" sz="4200" b="1" dirty="0"/>
              <a:t>u sklopu programa podrške prijaviteljima na poziv „Razvoj i širenje izvaninstitucionalnih usluga za hrvatske branitelje i stradalnike Domovinskog rata“ koje je održano u </a:t>
            </a:r>
            <a:r>
              <a:rPr lang="hr-HR" sz="4200" b="1" dirty="0" smtClean="0"/>
              <a:t>MHB, sudjelovala je poslovna tajnica.  </a:t>
            </a:r>
          </a:p>
          <a:p>
            <a:pPr marL="0" indent="0" algn="just">
              <a:buNone/>
            </a:pPr>
            <a:r>
              <a:rPr lang="hr-HR" sz="4200" b="1" dirty="0"/>
              <a:t> </a:t>
            </a:r>
            <a:r>
              <a:rPr lang="hr-HR" sz="4200" b="1" dirty="0" smtClean="0"/>
              <a:t>      </a:t>
            </a:r>
            <a:r>
              <a:rPr lang="hr-HR" sz="5600" b="1" dirty="0" smtClean="0">
                <a:solidFill>
                  <a:srgbClr val="00B050"/>
                </a:solidFill>
              </a:rPr>
              <a:t>U sklopu provođenja aktivnosti prijenosa </a:t>
            </a:r>
            <a:r>
              <a:rPr lang="hr-HR" sz="5600" b="1" dirty="0">
                <a:solidFill>
                  <a:srgbClr val="00B050"/>
                </a:solidFill>
              </a:rPr>
              <a:t>znanja i izvještavanja </a:t>
            </a:r>
            <a:r>
              <a:rPr lang="hr-HR" sz="5600" b="1" dirty="0" smtClean="0">
                <a:solidFill>
                  <a:srgbClr val="00B050"/>
                </a:solidFill>
              </a:rPr>
              <a:t>udruga, dostavljene su prezentacije </a:t>
            </a:r>
            <a:r>
              <a:rPr lang="hr-HR" sz="5600" b="1" dirty="0">
                <a:solidFill>
                  <a:srgbClr val="00B050"/>
                </a:solidFill>
              </a:rPr>
              <a:t>sa </a:t>
            </a:r>
            <a:r>
              <a:rPr lang="hr-HR" sz="5600" b="1" dirty="0" smtClean="0">
                <a:solidFill>
                  <a:srgbClr val="00B050"/>
                </a:solidFill>
              </a:rPr>
              <a:t>radionica  </a:t>
            </a:r>
            <a:r>
              <a:rPr lang="hr-HR" sz="5600" b="1" dirty="0">
                <a:solidFill>
                  <a:srgbClr val="00B050"/>
                </a:solidFill>
              </a:rPr>
              <a:t>svim županijskim i gradskim udrugama </a:t>
            </a:r>
            <a:r>
              <a:rPr lang="hr-HR" sz="5600" b="1" dirty="0" smtClean="0">
                <a:solidFill>
                  <a:srgbClr val="00B050"/>
                </a:solidFill>
              </a:rPr>
              <a:t>članicama.</a:t>
            </a:r>
            <a:endParaRPr lang="hr-HR" sz="5600" b="1" dirty="0">
              <a:solidFill>
                <a:srgbClr val="00B050"/>
              </a:solidFill>
            </a:endParaRPr>
          </a:p>
          <a:p>
            <a:endParaRPr lang="hr-HR" dirty="0"/>
          </a:p>
          <a:p>
            <a:endParaRPr lang="hr-HR" dirty="0"/>
          </a:p>
        </p:txBody>
      </p:sp>
    </p:spTree>
    <p:extLst>
      <p:ext uri="{BB962C8B-B14F-4D97-AF65-F5344CB8AC3E}">
        <p14:creationId xmlns:p14="http://schemas.microsoft.com/office/powerpoint/2010/main" val="123380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16632"/>
            <a:ext cx="7055380" cy="1736616"/>
          </a:xfrm>
        </p:spPr>
        <p:txBody>
          <a:bodyPr/>
          <a:lstStyle/>
          <a:p>
            <a:r>
              <a:rPr lang="hr-HR" sz="1800" b="1" dirty="0" smtClean="0">
                <a:solidFill>
                  <a:srgbClr val="FF0000"/>
                </a:solidFill>
              </a:rPr>
              <a:t>PRIJENOS SPECIFIČNIH ZNANJA  - ORGANIZACIJA SEMINARA, INTERAKTIVNIH RADIONICA, PREDAVANJA, OKRUGLIH STOLOVA I TRIBINA – 2017.</a:t>
            </a:r>
            <a:endParaRPr lang="hr-HR" b="1" dirty="0">
              <a:solidFill>
                <a:srgbClr val="FF0000"/>
              </a:solidFill>
            </a:endParaRPr>
          </a:p>
        </p:txBody>
      </p:sp>
      <p:sp>
        <p:nvSpPr>
          <p:cNvPr id="3" name="Content Placeholder 2"/>
          <p:cNvSpPr>
            <a:spLocks noGrp="1"/>
          </p:cNvSpPr>
          <p:nvPr>
            <p:ph idx="1"/>
          </p:nvPr>
        </p:nvSpPr>
        <p:spPr>
          <a:xfrm>
            <a:off x="484710" y="1052736"/>
            <a:ext cx="8263754" cy="5195671"/>
          </a:xfrm>
        </p:spPr>
        <p:txBody>
          <a:bodyPr>
            <a:normAutofit fontScale="92500" lnSpcReduction="20000"/>
          </a:bodyPr>
          <a:lstStyle/>
          <a:p>
            <a:pPr algn="just"/>
            <a:r>
              <a:rPr lang="hr-HR" sz="1800" b="1" dirty="0" smtClean="0"/>
              <a:t>29.03.2017. u </a:t>
            </a:r>
            <a:r>
              <a:rPr lang="hr-HR" sz="1800" b="1" dirty="0"/>
              <a:t>suradnji sa Fakultetom elektrotehnike i računarstva Sveučilišta u Zagrebu</a:t>
            </a:r>
            <a:r>
              <a:rPr lang="hr-HR" sz="1800" b="1" dirty="0" smtClean="0"/>
              <a:t>, održan je seminar </a:t>
            </a:r>
            <a:r>
              <a:rPr lang="hr-HR" sz="1800" b="1" dirty="0"/>
              <a:t>i interaktivna radionica pod nazivom </a:t>
            </a:r>
            <a:r>
              <a:rPr lang="hr-HR" sz="1800" b="1" dirty="0">
                <a:solidFill>
                  <a:srgbClr val="92D050"/>
                </a:solidFill>
              </a:rPr>
              <a:t>"Digitalne tehnologije u jačanju mentalnog zdravlja hrvatskih branitelja“ </a:t>
            </a:r>
            <a:r>
              <a:rPr lang="hr-HR" sz="1800" b="1" dirty="0" smtClean="0">
                <a:solidFill>
                  <a:srgbClr val="92D050"/>
                </a:solidFill>
              </a:rPr>
              <a:t>u Zagrebu </a:t>
            </a:r>
            <a:r>
              <a:rPr lang="hr-HR" sz="1800" b="1" dirty="0" smtClean="0"/>
              <a:t>- prof</a:t>
            </a:r>
            <a:r>
              <a:rPr lang="hr-HR" sz="1800" b="1" dirty="0"/>
              <a:t>. dr. sc. Krešimir Ćosić, FER, predavanje: „Bihevioralno-kognitivni modeli anksioznosti“, dr. sc. Danijela Žakić Milas, Klinika za psihijatriju „Vrapče“ , te predavanje: „</a:t>
            </a:r>
            <a:r>
              <a:rPr lang="hr-HR" sz="1800" b="1" dirty="0">
                <a:solidFill>
                  <a:srgbClr val="92D050"/>
                </a:solidFill>
              </a:rPr>
              <a:t>Sam svoj psihoterapeut uz pomoć suvremene tehnologije</a:t>
            </a:r>
            <a:r>
              <a:rPr lang="hr-HR" sz="1800" b="1" dirty="0"/>
              <a:t>“, prof. dr. sc. Miro Jakovljević, Klinika za psihijatriju Kliničkog bolničkog centra Zagreb</a:t>
            </a:r>
            <a:r>
              <a:rPr lang="hr-HR" sz="1800" b="1" dirty="0" smtClean="0"/>
              <a:t>.</a:t>
            </a:r>
          </a:p>
          <a:p>
            <a:pPr algn="just"/>
            <a:r>
              <a:rPr lang="hr-HR" sz="1800" b="1" dirty="0" smtClean="0"/>
              <a:t>19.09.2017.održan </a:t>
            </a:r>
            <a:r>
              <a:rPr lang="hr-HR" sz="1800" b="1" dirty="0"/>
              <a:t>je okrugli stol na Kliničkom bolničkom centru Osijek i Medicinskom fakultetu Sveučilišta Josipa Jurja Strossmayera u Osijeku, gdje je prof.dr.sc. Krešimir Ćosić - FER održao predavanje „</a:t>
            </a:r>
            <a:r>
              <a:rPr lang="hr-HR" sz="1800" b="1" dirty="0">
                <a:solidFill>
                  <a:srgbClr val="92D050"/>
                </a:solidFill>
              </a:rPr>
              <a:t>Mogućnosti suvremenih digitalnih tehnologija u jačanju mentalnog zdravlja hrvatskih branitelja“. </a:t>
            </a:r>
            <a:r>
              <a:rPr lang="hr-HR" sz="1800" b="1" dirty="0"/>
              <a:t>Predavanje je u nazočnosti medija pratilo pedesetak osoba, psihologa, psihijatara, te članova HVIDR-a RH i hrvatskih branitelja iz braniteljskih udruga Slavonije i Baranje. </a:t>
            </a:r>
            <a:endParaRPr lang="hr-HR" sz="1800" b="1" dirty="0" smtClean="0"/>
          </a:p>
          <a:p>
            <a:pPr algn="just"/>
            <a:r>
              <a:rPr lang="hr-HR" sz="1800" b="1" dirty="0"/>
              <a:t>Predsjednik HVIDR-a RH sudjelovao je u Bruxellesu u Europskom parlamentu na Konferenciji </a:t>
            </a:r>
            <a:r>
              <a:rPr lang="hr-HR" sz="1800" b="1" dirty="0">
                <a:solidFill>
                  <a:srgbClr val="92D050"/>
                </a:solidFill>
              </a:rPr>
              <a:t>„Rasvjetljavanje istine o nestalim hrvatskim braniteljima i civilima u Domovinskom ratu“. </a:t>
            </a:r>
            <a:endParaRPr lang="hr-HR" sz="1800" b="1" dirty="0" smtClean="0">
              <a:solidFill>
                <a:srgbClr val="92D050"/>
              </a:solidFill>
            </a:endParaRPr>
          </a:p>
          <a:p>
            <a:pPr algn="just"/>
            <a:r>
              <a:rPr lang="hr-HR" sz="1800" b="1" dirty="0"/>
              <a:t>Nakon održavanja redovnog izbornog Sabora HVIDR-a RH, </a:t>
            </a:r>
            <a:r>
              <a:rPr lang="hr-HR" sz="1800" b="1" dirty="0" smtClean="0"/>
              <a:t>13.10.2017</a:t>
            </a:r>
            <a:r>
              <a:rPr lang="hr-HR" sz="1800" b="1" dirty="0"/>
              <a:t>. u Makarskoj je </a:t>
            </a:r>
            <a:r>
              <a:rPr lang="hr-HR" sz="1800" b="1" dirty="0">
                <a:solidFill>
                  <a:srgbClr val="92D050"/>
                </a:solidFill>
              </a:rPr>
              <a:t>održana tribina o novom Zakonu o hrvatskim braniteljima </a:t>
            </a:r>
            <a:r>
              <a:rPr lang="hr-HR" sz="1800" b="1" dirty="0" smtClean="0">
                <a:solidFill>
                  <a:srgbClr val="92D050"/>
                </a:solidFill>
              </a:rPr>
              <a:t>iz DR i članovima njihovih obitelji </a:t>
            </a:r>
            <a:r>
              <a:rPr lang="hr-HR" sz="1800" b="1" dirty="0" smtClean="0"/>
              <a:t>koji </a:t>
            </a:r>
            <a:r>
              <a:rPr lang="hr-HR" sz="1800" b="1" dirty="0"/>
              <a:t>je predstavio ministar hrvatskih branitelja g. Tomo Medved. </a:t>
            </a:r>
          </a:p>
          <a:p>
            <a:pPr algn="just"/>
            <a:endParaRPr lang="hr-HR" sz="1800" b="1" dirty="0"/>
          </a:p>
          <a:p>
            <a:pPr algn="just"/>
            <a:endParaRPr lang="hr-HR" sz="1800" dirty="0"/>
          </a:p>
        </p:txBody>
      </p:sp>
    </p:spTree>
    <p:extLst>
      <p:ext uri="{BB962C8B-B14F-4D97-AF65-F5344CB8AC3E}">
        <p14:creationId xmlns:p14="http://schemas.microsoft.com/office/powerpoint/2010/main" val="2823202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897</TotalTime>
  <Words>3573</Words>
  <Application>Microsoft Office PowerPoint</Application>
  <PresentationFormat>Prikaz na zaslonu (4:3)</PresentationFormat>
  <Paragraphs>219</Paragraphs>
  <Slides>30</Slides>
  <Notes>1</Notes>
  <HiddenSlides>0</HiddenSlides>
  <MMClips>0</MMClips>
  <ScaleCrop>false</ScaleCrop>
  <HeadingPairs>
    <vt:vector size="4" baseType="variant">
      <vt:variant>
        <vt:lpstr>Tema</vt:lpstr>
      </vt:variant>
      <vt:variant>
        <vt:i4>1</vt:i4>
      </vt:variant>
      <vt:variant>
        <vt:lpstr>Naslovi slajdova</vt:lpstr>
      </vt:variant>
      <vt:variant>
        <vt:i4>30</vt:i4>
      </vt:variant>
    </vt:vector>
  </HeadingPairs>
  <TitlesOfParts>
    <vt:vector size="31" baseType="lpstr">
      <vt:lpstr>Ion</vt:lpstr>
      <vt:lpstr>                       9. Centar znanja        za društveni razvoj    ZAJEDNICA ŽUPANIJSKIH ZAJEDNICA, UDRUGA I ČLANOVA HRVATSKIH VOJNIH INVALIDA  REPUBLIKE HRVATSKE - HVIDR-a RH </vt:lpstr>
      <vt:lpstr>HVIDR-a RH je dragovoljna zajednica županijskih zajednica, udruga i članova HVIDR-a RH, udruženih radi zaštite i promicanja zajedničkih nacionalnih, humanitarnih, socijalnih, zdravstvenih, sportskih, kulturnih  i drugih interesa i ciljeva, te zajedničkih uvjerenja. </vt:lpstr>
      <vt:lpstr>OPĆENITO O UDRUZI</vt:lpstr>
      <vt:lpstr>PROSTOR I SREDSTVA ZA RAD UDRUGE</vt:lpstr>
      <vt:lpstr>INSTITUCIONALNA POTPORA NACIONALNE ZAKLADE ZA RAZVOJ CIVILNOG DRUŠTVA 2014.-2016. godine  </vt:lpstr>
      <vt:lpstr>SPORAZUM O RAZVOJNOJ SURADNJI U PODRUČJU CENTARA ZNANJA U RH – 9. CENTAR ZNANJA  - područje djelovanja: unaprjeđenje kvalitete življenja hrvatskih branitelja i stradalnika iz Domovinskog rata  -  Iskustva 2017.-2018.</vt:lpstr>
      <vt:lpstr>EDUKACIJE I KOORDINACIJSKI SASTANACI 2017. – 9. CENTAR ZNANJA</vt:lpstr>
      <vt:lpstr>EDUKACIJE I KOORDINACIJSKI SASTANCI 2018. – 9. CENTAR ZNANJA </vt:lpstr>
      <vt:lpstr>PRIJENOS SPECIFIČNIH ZNANJA  - ORGANIZACIJA SEMINARA, INTERAKTIVNIH RADIONICA, PREDAVANJA, OKRUGLIH STOLOVA I TRIBINA – 2017.</vt:lpstr>
      <vt:lpstr>PRIJENOS SPECIFIČNIH ZNANJA – suradnja sa veteranima iz Ukrajine i Kosova 2017.-2018.</vt:lpstr>
      <vt:lpstr> </vt:lpstr>
      <vt:lpstr>ZAGOVARANJE POZITIVNIH DRUŠTVENIH PROMJENA I ISTRAŽIVANJE JAVNIH POLITIKA 2017.-2018.</vt:lpstr>
      <vt:lpstr>PROVOĐENJE PROJEKATA  2014.-2018.</vt:lpstr>
      <vt:lpstr>SŠNIDOR</vt:lpstr>
      <vt:lpstr>DOPRINOS HRVI SUDIONIKA SŠNIDOR-a PARAOLIMPIJSKOM SPORTU</vt:lpstr>
      <vt:lpstr>PARAOLIMPIJSKI USPJESI</vt:lpstr>
      <vt:lpstr>PowerPointova prezentacija</vt:lpstr>
      <vt:lpstr>UMJETNIČKE RADIONICE i HUMANITARNE AUKCIJE</vt:lpstr>
      <vt:lpstr>PowerPointova prezentacija</vt:lpstr>
      <vt:lpstr>ka</vt:lpstr>
      <vt:lpstr>HUMANITARNE IZLOŽBE I AUKCIJE HVIDR-a RH </vt:lpstr>
      <vt:lpstr>PROJEKT – ISTRAŽIVANJE O UZROCIMA SMRTNOSTI HRVATSKIH BRANITELJA I NOVE METODE LIJEČENJA HRVI-a</vt:lpstr>
      <vt:lpstr>DEMONSTRACIJE UREĐAJA – ZA NOVE METODE LIJEČENJA HRVI-a</vt:lpstr>
      <vt:lpstr>PROJEKTI MEĐUNARODNE SURADNJE SA ORGANIZACIJAMA I UDRUGAMA IZ DRUGIH ZEMALJA</vt:lpstr>
      <vt:lpstr>Zadnja tribina o pravima pripadnika HVO-a održana je nakon redovnog Sabora HVIDR-a RH 13. listopada 2017. budući da je tema bila donošenje novog Jedinstvenog zakona o hrvatskim braniteljima iz Domovinskog rata i članovima njihovih obitelji – na kojoj su posebno obrazložena prava branitelja i HRVI-a pripadnika HVO-a koja stupaju na snagu 1.1.2019. godine. </vt:lpstr>
      <vt:lpstr>PROJEKTI IZDAVAŠTVA I SNIMANJE FILMOVA I PJESAMA 2014.-2018.</vt:lpstr>
      <vt:lpstr>PROJEKTI IZDAVAŠTVA I SNIMANJE FILMOVA I PJESAMA 2014.-2018.</vt:lpstr>
      <vt:lpstr>Z A K LJ U Č A K</vt:lpstr>
      <vt:lpstr>PowerPointova prezentacija</vt:lpstr>
      <vt:lpstr>PowerPointova prezentacija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ZAJEDNICA ŽUPANIJSKIH ZAJEDNICA, UDRUGA I ČLANOVA HRVATSKIH VOJNIH INVALIDA REPUBLIKE HRVATSKE</dc:title>
  <dc:creator>HKorisnik</dc:creator>
  <cp:lastModifiedBy>Hvidra-i5</cp:lastModifiedBy>
  <cp:revision>176</cp:revision>
  <cp:lastPrinted>2018-11-05T08:39:07Z</cp:lastPrinted>
  <dcterms:created xsi:type="dcterms:W3CDTF">2018-10-30T08:54:13Z</dcterms:created>
  <dcterms:modified xsi:type="dcterms:W3CDTF">2019-01-22T11:44:10Z</dcterms:modified>
</cp:coreProperties>
</file>